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3" r:id="rId2"/>
    <p:sldId id="560" r:id="rId3"/>
    <p:sldId id="557" r:id="rId4"/>
    <p:sldId id="552" r:id="rId5"/>
    <p:sldId id="352" r:id="rId6"/>
    <p:sldId id="353" r:id="rId7"/>
    <p:sldId id="540" r:id="rId8"/>
    <p:sldId id="548" r:id="rId9"/>
    <p:sldId id="354" r:id="rId10"/>
    <p:sldId id="356" r:id="rId11"/>
    <p:sldId id="355" r:id="rId12"/>
    <p:sldId id="559" r:id="rId13"/>
    <p:sldId id="570" r:id="rId14"/>
    <p:sldId id="571" r:id="rId15"/>
    <p:sldId id="541" r:id="rId16"/>
    <p:sldId id="543" r:id="rId17"/>
    <p:sldId id="575" r:id="rId18"/>
    <p:sldId id="542" r:id="rId19"/>
    <p:sldId id="568" r:id="rId20"/>
    <p:sldId id="565" r:id="rId21"/>
    <p:sldId id="572" r:id="rId22"/>
    <p:sldId id="573" r:id="rId23"/>
    <p:sldId id="569" r:id="rId24"/>
    <p:sldId id="274" r:id="rId25"/>
    <p:sldId id="574" r:id="rId26"/>
    <p:sldId id="57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811B"/>
    <a:srgbClr val="005E84"/>
    <a:srgbClr val="4C9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p:restoredTop sz="75029"/>
  </p:normalViewPr>
  <p:slideViewPr>
    <p:cSldViewPr>
      <p:cViewPr varScale="1">
        <p:scale>
          <a:sx n="110" d="100"/>
          <a:sy n="110" d="100"/>
        </p:scale>
        <p:origin x="528"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375000000000003E-2"/>
          <c:y val="5.4380310045849228E-2"/>
          <c:w val="0.96562499999999996"/>
          <c:h val="0.92962548111713628"/>
        </c:manualLayout>
      </c:layout>
      <c:lineChart>
        <c:grouping val="standard"/>
        <c:varyColors val="0"/>
        <c:ser>
          <c:idx val="0"/>
          <c:order val="0"/>
          <c:tx>
            <c:strRef>
              <c:f>Sheet1!$B$1</c:f>
              <c:strCache>
                <c:ptCount val="1"/>
                <c:pt idx="0">
                  <c:v>Series 1</c:v>
                </c:pt>
              </c:strCache>
            </c:strRef>
          </c:tx>
          <c:spPr>
            <a:ln w="63500" cap="rnd">
              <a:solidFill>
                <a:srgbClr val="005E84"/>
              </a:solidFill>
              <a:round/>
            </a:ln>
            <a:effectLst/>
          </c:spPr>
          <c:marker>
            <c:symbol val="none"/>
          </c:marker>
          <c:cat>
            <c:strRef>
              <c:f>Sheet1!$A$2:$A$7</c:f>
              <c:strCache>
                <c:ptCount val="6"/>
                <c:pt idx="1">
                  <c:v>Year 1</c:v>
                </c:pt>
                <c:pt idx="3">
                  <c:v>Year 2</c:v>
                </c:pt>
                <c:pt idx="5">
                  <c:v>Completion</c:v>
                </c:pt>
              </c:strCache>
            </c:strRef>
          </c:cat>
          <c:val>
            <c:numRef>
              <c:f>Sheet1!$B$2:$B$7</c:f>
              <c:numCache>
                <c:formatCode>General</c:formatCode>
                <c:ptCount val="6"/>
                <c:pt idx="0">
                  <c:v>0</c:v>
                </c:pt>
                <c:pt idx="1">
                  <c:v>0.6</c:v>
                </c:pt>
                <c:pt idx="2">
                  <c:v>1.2</c:v>
                </c:pt>
                <c:pt idx="3">
                  <c:v>1.8</c:v>
                </c:pt>
                <c:pt idx="4">
                  <c:v>2.4</c:v>
                </c:pt>
                <c:pt idx="5">
                  <c:v>3</c:v>
                </c:pt>
              </c:numCache>
            </c:numRef>
          </c:val>
          <c:smooth val="0"/>
          <c:extLst>
            <c:ext xmlns:c16="http://schemas.microsoft.com/office/drawing/2014/chart" uri="{C3380CC4-5D6E-409C-BE32-E72D297353CC}">
              <c16:uniqueId val="{00000000-B4D6-BA4D-BC91-F39E50AB32EC}"/>
            </c:ext>
          </c:extLst>
        </c:ser>
        <c:ser>
          <c:idx val="1"/>
          <c:order val="1"/>
          <c:tx>
            <c:strRef>
              <c:f>Sheet1!$C$1</c:f>
              <c:strCache>
                <c:ptCount val="1"/>
                <c:pt idx="0">
                  <c:v>Series 2</c:v>
                </c:pt>
              </c:strCache>
            </c:strRef>
          </c:tx>
          <c:spPr>
            <a:ln w="63500" cap="rnd">
              <a:solidFill>
                <a:schemeClr val="accent2"/>
              </a:solidFill>
              <a:round/>
            </a:ln>
            <a:effectLst/>
          </c:spPr>
          <c:marker>
            <c:symbol val="none"/>
          </c:marker>
          <c:cat>
            <c:strRef>
              <c:f>Sheet1!$A$2:$A$7</c:f>
              <c:strCache>
                <c:ptCount val="6"/>
                <c:pt idx="1">
                  <c:v>Year 1</c:v>
                </c:pt>
                <c:pt idx="3">
                  <c:v>Year 2</c:v>
                </c:pt>
                <c:pt idx="5">
                  <c:v>Completion</c:v>
                </c:pt>
              </c:strCache>
            </c:strRef>
          </c:cat>
          <c:val>
            <c:numRef>
              <c:f>Sheet1!$C$2:$C$7</c:f>
              <c:numCache>
                <c:formatCode>General</c:formatCode>
                <c:ptCount val="6"/>
                <c:pt idx="0">
                  <c:v>0</c:v>
                </c:pt>
                <c:pt idx="1">
                  <c:v>1</c:v>
                </c:pt>
                <c:pt idx="2">
                  <c:v>1</c:v>
                </c:pt>
                <c:pt idx="3">
                  <c:v>2</c:v>
                </c:pt>
                <c:pt idx="4">
                  <c:v>2</c:v>
                </c:pt>
                <c:pt idx="5">
                  <c:v>3</c:v>
                </c:pt>
              </c:numCache>
            </c:numRef>
          </c:val>
          <c:smooth val="0"/>
          <c:extLst>
            <c:ext xmlns:c16="http://schemas.microsoft.com/office/drawing/2014/chart" uri="{C3380CC4-5D6E-409C-BE32-E72D297353CC}">
              <c16:uniqueId val="{00000003-B4D6-BA4D-BC91-F39E50AB32EC}"/>
            </c:ext>
          </c:extLst>
        </c:ser>
        <c:dLbls>
          <c:showLegendKey val="0"/>
          <c:showVal val="0"/>
          <c:showCatName val="0"/>
          <c:showSerName val="0"/>
          <c:showPercent val="0"/>
          <c:showBubbleSize val="0"/>
        </c:dLbls>
        <c:smooth val="0"/>
        <c:axId val="1853053984"/>
        <c:axId val="1853021680"/>
      </c:lineChart>
      <c:catAx>
        <c:axId val="1853053984"/>
        <c:scaling>
          <c:orientation val="minMax"/>
        </c:scaling>
        <c:delete val="1"/>
        <c:axPos val="b"/>
        <c:numFmt formatCode="General" sourceLinked="1"/>
        <c:majorTickMark val="none"/>
        <c:minorTickMark val="none"/>
        <c:tickLblPos val="nextTo"/>
        <c:crossAx val="1853021680"/>
        <c:crosses val="autoZero"/>
        <c:auto val="1"/>
        <c:lblAlgn val="ctr"/>
        <c:lblOffset val="100"/>
        <c:noMultiLvlLbl val="0"/>
      </c:catAx>
      <c:valAx>
        <c:axId val="1853021680"/>
        <c:scaling>
          <c:orientation val="minMax"/>
          <c:max val="3"/>
        </c:scaling>
        <c:delete val="1"/>
        <c:axPos val="l"/>
        <c:numFmt formatCode="General" sourceLinked="1"/>
        <c:majorTickMark val="none"/>
        <c:minorTickMark val="none"/>
        <c:tickLblPos val="nextTo"/>
        <c:crossAx val="1853053984"/>
        <c:crosses val="autoZero"/>
        <c:crossBetween val="between"/>
        <c:majorUnit val="1"/>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27F9E1-0D6E-412F-BE89-CEA20CC487BB}" type="datetimeFigureOut">
              <a:rPr lang="en-GB" smtClean="0"/>
              <a:t>28/10/2020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A04282-26E0-45A1-8E09-028CB16A080B}" type="slidenum">
              <a:rPr lang="en-GB" smtClean="0"/>
              <a:t>‹#›</a:t>
            </a:fld>
            <a:endParaRPr lang="en-GB"/>
          </a:p>
        </p:txBody>
      </p:sp>
    </p:spTree>
    <p:extLst>
      <p:ext uri="{BB962C8B-B14F-4D97-AF65-F5344CB8AC3E}">
        <p14:creationId xmlns:p14="http://schemas.microsoft.com/office/powerpoint/2010/main" val="208555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Go through housekeeping.  Also establish rules around confidentiality – what is said here, stays here – and importance of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entury Gothic" panose="020B0502020202020204" pitchFamily="34" charset="0"/>
            </a:endParaRPr>
          </a:p>
          <a:p>
            <a:endParaRPr lang="en-US" dirty="0"/>
          </a:p>
        </p:txBody>
      </p:sp>
      <p:sp>
        <p:nvSpPr>
          <p:cNvPr id="4" name="Slide Number Placeholder 3"/>
          <p:cNvSpPr>
            <a:spLocks noGrp="1"/>
          </p:cNvSpPr>
          <p:nvPr>
            <p:ph type="sldNum" sz="quarter" idx="10"/>
          </p:nvPr>
        </p:nvSpPr>
        <p:spPr/>
        <p:txBody>
          <a:bodyPr/>
          <a:lstStyle/>
          <a:p>
            <a:fld id="{BDF1C6AB-48B7-4A3D-9628-BF63ACBF3F7D}" type="slidenum">
              <a:rPr lang="en-GB" smtClean="0"/>
              <a:pPr/>
              <a:t>2</a:t>
            </a:fld>
            <a:endParaRPr lang="en-GB"/>
          </a:p>
        </p:txBody>
      </p:sp>
    </p:spTree>
    <p:extLst>
      <p:ext uri="{BB962C8B-B14F-4D97-AF65-F5344CB8AC3E}">
        <p14:creationId xmlns:p14="http://schemas.microsoft.com/office/powerpoint/2010/main" val="2417172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the exercise.  This is to be done as individuals and then they can collect some of the information on flipchart paper as a whole table – collecting examples of the kind of things that help and hinder</a:t>
            </a:r>
          </a:p>
          <a:p>
            <a:endParaRPr lang="en-US" dirty="0"/>
          </a:p>
        </p:txBody>
      </p:sp>
      <p:sp>
        <p:nvSpPr>
          <p:cNvPr id="4" name="Slide Number Placeholder 3"/>
          <p:cNvSpPr>
            <a:spLocks noGrp="1"/>
          </p:cNvSpPr>
          <p:nvPr>
            <p:ph type="sldNum" sz="quarter" idx="5"/>
          </p:nvPr>
        </p:nvSpPr>
        <p:spPr/>
        <p:txBody>
          <a:bodyPr/>
          <a:lstStyle/>
          <a:p>
            <a:fld id="{87A04282-26E0-45A1-8E09-028CB16A080B}" type="slidenum">
              <a:rPr lang="en-GB" smtClean="0"/>
              <a:t>12</a:t>
            </a:fld>
            <a:endParaRPr lang="en-GB"/>
          </a:p>
        </p:txBody>
      </p:sp>
    </p:spTree>
    <p:extLst>
      <p:ext uri="{BB962C8B-B14F-4D97-AF65-F5344CB8AC3E}">
        <p14:creationId xmlns:p14="http://schemas.microsoft.com/office/powerpoint/2010/main" val="3057310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the exercise.  This is to be done as individuals and then they can collect some of the information on flipchart paper as a whole table – collecting examples of the kind of things that help and hinder</a:t>
            </a:r>
          </a:p>
          <a:p>
            <a:endParaRPr lang="en-US" dirty="0"/>
          </a:p>
          <a:p>
            <a:r>
              <a:rPr lang="en-US" dirty="0"/>
              <a:t>[ONLINE: run Step 2 in breakout groups of 4 – maintain the same groups that you used for the introductions]</a:t>
            </a:r>
          </a:p>
        </p:txBody>
      </p:sp>
      <p:sp>
        <p:nvSpPr>
          <p:cNvPr id="4" name="Slide Number Placeholder 3"/>
          <p:cNvSpPr>
            <a:spLocks noGrp="1"/>
          </p:cNvSpPr>
          <p:nvPr>
            <p:ph type="sldNum" sz="quarter" idx="5"/>
          </p:nvPr>
        </p:nvSpPr>
        <p:spPr/>
        <p:txBody>
          <a:bodyPr/>
          <a:lstStyle/>
          <a:p>
            <a:fld id="{87A04282-26E0-45A1-8E09-028CB16A080B}" type="slidenum">
              <a:rPr lang="en-GB" smtClean="0"/>
              <a:t>13</a:t>
            </a:fld>
            <a:endParaRPr lang="en-GB"/>
          </a:p>
        </p:txBody>
      </p:sp>
    </p:spTree>
    <p:extLst>
      <p:ext uri="{BB962C8B-B14F-4D97-AF65-F5344CB8AC3E}">
        <p14:creationId xmlns:p14="http://schemas.microsoft.com/office/powerpoint/2010/main" val="1309170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A04282-26E0-45A1-8E09-028CB16A080B}" type="slidenum">
              <a:rPr lang="en-GB" smtClean="0"/>
              <a:t>14</a:t>
            </a:fld>
            <a:endParaRPr lang="en-GB"/>
          </a:p>
        </p:txBody>
      </p:sp>
    </p:spTree>
    <p:extLst>
      <p:ext uri="{BB962C8B-B14F-4D97-AF65-F5344CB8AC3E}">
        <p14:creationId xmlns:p14="http://schemas.microsoft.com/office/powerpoint/2010/main" val="743114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Mental health is on a continuum, similar to physical health</a:t>
            </a:r>
          </a:p>
          <a:p>
            <a:pPr lvl="0"/>
            <a:r>
              <a:rPr lang="en-GB" sz="1200" kern="1200" dirty="0">
                <a:solidFill>
                  <a:schemeClr val="tx1"/>
                </a:solidFill>
                <a:effectLst/>
                <a:latin typeface="+mn-lt"/>
                <a:ea typeface="+mn-ea"/>
                <a:cs typeface="+mn-cs"/>
              </a:rPr>
              <a:t>Common MH problems - anxiety and depression are the most common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like physical health mental health is on a spectrum – which good mental health at one end and serious MH condition at the other (</a:t>
            </a:r>
            <a:r>
              <a:rPr lang="en-US" dirty="0" err="1"/>
              <a:t>eg</a:t>
            </a:r>
            <a:r>
              <a:rPr lang="en-US" dirty="0"/>
              <a:t> Bi-polar affective disorder). Explain that we can move along the continuum. Also clarify that experiencing human emotions such as fear, sadness, anger, worry, grief does not mean you are having MH problems. When these become overwhelming, long-lasting and you can’t bounce back – this means that they might be developing into MH problems.  Better to address sooner rather than later.</a:t>
            </a:r>
          </a:p>
          <a:p>
            <a:endParaRPr lang="en-US" dirty="0"/>
          </a:p>
        </p:txBody>
      </p:sp>
      <p:sp>
        <p:nvSpPr>
          <p:cNvPr id="4" name="Slide Number Placeholder 3"/>
          <p:cNvSpPr>
            <a:spLocks noGrp="1"/>
          </p:cNvSpPr>
          <p:nvPr>
            <p:ph type="sldNum" sz="quarter" idx="5"/>
          </p:nvPr>
        </p:nvSpPr>
        <p:spPr/>
        <p:txBody>
          <a:bodyPr/>
          <a:lstStyle/>
          <a:p>
            <a:fld id="{87A04282-26E0-45A1-8E09-028CB16A080B}" type="slidenum">
              <a:rPr lang="en-GB" smtClean="0"/>
              <a:t>15</a:t>
            </a:fld>
            <a:endParaRPr lang="en-GB"/>
          </a:p>
        </p:txBody>
      </p:sp>
    </p:spTree>
    <p:extLst>
      <p:ext uri="{BB962C8B-B14F-4D97-AF65-F5344CB8AC3E}">
        <p14:creationId xmlns:p14="http://schemas.microsoft.com/office/powerpoint/2010/main" val="2180642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is very common and if long-term, it can affect our mental health</a:t>
            </a:r>
          </a:p>
          <a:p>
            <a:endParaRPr lang="en-US" dirty="0"/>
          </a:p>
          <a:p>
            <a:r>
              <a:rPr lang="en-US" dirty="0"/>
              <a:t>Go through each area </a:t>
            </a:r>
          </a:p>
          <a:p>
            <a:pPr marL="171450" indent="-171450">
              <a:buFont typeface="Arial" panose="020B0604020202020204" pitchFamily="34" charset="0"/>
              <a:buChar char="•"/>
            </a:pPr>
            <a:r>
              <a:rPr lang="en-US" dirty="0"/>
              <a:t>Feelings: sadness, anxiety, worry, panic, vulnerability, irritable, bad-tempered, short fuse; </a:t>
            </a:r>
          </a:p>
          <a:p>
            <a:pPr marL="171450" indent="-171450">
              <a:buFont typeface="Arial" panose="020B0604020202020204" pitchFamily="34" charset="0"/>
              <a:buChar char="•"/>
            </a:pPr>
            <a:r>
              <a:rPr lang="en-US" dirty="0"/>
              <a:t>Thoughts/beliefs: I’m rubbish, I’ll never get this done, it’s impossible,: </a:t>
            </a:r>
          </a:p>
          <a:p>
            <a:pPr marL="171450" indent="-171450">
              <a:buFont typeface="Arial" panose="020B0604020202020204" pitchFamily="34" charset="0"/>
              <a:buChar char="•"/>
            </a:pPr>
            <a:r>
              <a:rPr lang="en-US" dirty="0" err="1"/>
              <a:t>Behaviour</a:t>
            </a:r>
            <a:r>
              <a:rPr lang="en-US" dirty="0"/>
              <a:t>: smoking, drinking, eating, spending too much, being aggressive, shouting, going into overdrive, unable to relax (or opposite), not sleeping; </a:t>
            </a:r>
          </a:p>
          <a:p>
            <a:pPr marL="171450" indent="-171450">
              <a:buFont typeface="Arial" panose="020B0604020202020204" pitchFamily="34" charset="0"/>
              <a:buChar char="•"/>
            </a:pPr>
            <a:r>
              <a:rPr lang="en-US" dirty="0"/>
              <a:t>Physical health: digestive problems, skin problems, breathless, headaches, migraines, high blood pressure, tension in neck and shoulders </a:t>
            </a:r>
            <a:r>
              <a:rPr lang="en-US" dirty="0" err="1"/>
              <a:t>etc</a:t>
            </a:r>
            <a:endParaRPr lang="en-US" dirty="0"/>
          </a:p>
          <a:p>
            <a:endParaRPr lang="en-US" dirty="0"/>
          </a:p>
          <a:p>
            <a:r>
              <a:rPr lang="en-US" dirty="0"/>
              <a:t>ONLINE: see next slide</a:t>
            </a:r>
          </a:p>
        </p:txBody>
      </p:sp>
      <p:sp>
        <p:nvSpPr>
          <p:cNvPr id="4" name="Slide Number Placeholder 3"/>
          <p:cNvSpPr>
            <a:spLocks noGrp="1"/>
          </p:cNvSpPr>
          <p:nvPr>
            <p:ph type="sldNum" sz="quarter" idx="5"/>
          </p:nvPr>
        </p:nvSpPr>
        <p:spPr/>
        <p:txBody>
          <a:bodyPr/>
          <a:lstStyle/>
          <a:p>
            <a:fld id="{87A04282-26E0-45A1-8E09-028CB16A080B}" type="slidenum">
              <a:rPr lang="en-GB" smtClean="0"/>
              <a:t>16</a:t>
            </a:fld>
            <a:endParaRPr lang="en-GB"/>
          </a:p>
        </p:txBody>
      </p:sp>
    </p:spTree>
    <p:extLst>
      <p:ext uri="{BB962C8B-B14F-4D97-AF65-F5344CB8AC3E}">
        <p14:creationId xmlns:p14="http://schemas.microsoft.com/office/powerpoint/2010/main" val="732713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a:t>
            </a:r>
          </a:p>
          <a:p>
            <a:endParaRPr lang="en-US" dirty="0"/>
          </a:p>
          <a:p>
            <a:r>
              <a:rPr lang="en-US" dirty="0"/>
              <a:t>Stress is very common and if long-term, it can affect our mental health</a:t>
            </a:r>
          </a:p>
          <a:p>
            <a:endParaRPr lang="en-US" dirty="0"/>
          </a:p>
          <a:p>
            <a:r>
              <a:rPr lang="en-US" dirty="0"/>
              <a:t>Ask them to annotate their thoughts anonymously on the slide inside each box – then debrief based on topics that come up. </a:t>
            </a:r>
          </a:p>
          <a:p>
            <a:endParaRPr lang="en-US" dirty="0"/>
          </a:p>
          <a:p>
            <a:r>
              <a:rPr lang="en-US" dirty="0"/>
              <a:t>If a large group, create </a:t>
            </a:r>
            <a:r>
              <a:rPr lang="en-US" dirty="0" err="1"/>
              <a:t>Jamboard</a:t>
            </a:r>
            <a:r>
              <a:rPr lang="en-US" dirty="0"/>
              <a:t> slides (or equivalent) with this template in advance of the session for the same number of breakout groups you will have and share each Jam with each breakout group. They can contribute their thoughts anonymously on their own Jam and present when they come back to the main room.</a:t>
            </a:r>
          </a:p>
          <a:p>
            <a:endParaRPr lang="en-US" dirty="0"/>
          </a:p>
          <a:p>
            <a:r>
              <a:rPr lang="en-US" dirty="0"/>
              <a:t>Go through each area:</a:t>
            </a:r>
          </a:p>
          <a:p>
            <a:pPr marL="171450" indent="-171450">
              <a:buFont typeface="Arial" panose="020B0604020202020204" pitchFamily="34" charset="0"/>
              <a:buChar char="•"/>
            </a:pPr>
            <a:r>
              <a:rPr lang="en-US" dirty="0"/>
              <a:t>Feelings: sadness, anxiety, worry, panic, vulnerability, irritable, bad-tempered, short fuse; </a:t>
            </a:r>
          </a:p>
          <a:p>
            <a:pPr marL="171450" indent="-171450">
              <a:buFont typeface="Arial" panose="020B0604020202020204" pitchFamily="34" charset="0"/>
              <a:buChar char="•"/>
            </a:pPr>
            <a:r>
              <a:rPr lang="en-US" dirty="0"/>
              <a:t>Thoughts/beliefs: I’m rubbish, I’ll never get this done, it’s impossible: </a:t>
            </a:r>
          </a:p>
          <a:p>
            <a:pPr marL="171450" indent="-171450">
              <a:buFont typeface="Arial" panose="020B0604020202020204" pitchFamily="34" charset="0"/>
              <a:buChar char="•"/>
            </a:pPr>
            <a:r>
              <a:rPr lang="en-US" dirty="0" err="1"/>
              <a:t>Behaviour</a:t>
            </a:r>
            <a:r>
              <a:rPr lang="en-US" dirty="0"/>
              <a:t>: smoking, drinking, eating, spending too much, being aggressive, shouting, going into overdrive, unable to relax (or opposite), not sleeping; </a:t>
            </a:r>
          </a:p>
          <a:p>
            <a:pPr marL="171450" indent="-171450">
              <a:buFont typeface="Arial" panose="020B0604020202020204" pitchFamily="34" charset="0"/>
              <a:buChar char="•"/>
            </a:pPr>
            <a:r>
              <a:rPr lang="en-US" dirty="0"/>
              <a:t>Physical health: digestive problems, skin problems, breathless, headaches, migraines, high blood pressure, tension in neck and shoulders </a:t>
            </a:r>
            <a:r>
              <a:rPr lang="en-US" dirty="0" err="1"/>
              <a:t>etc</a:t>
            </a:r>
            <a:endParaRPr lang="en-US" dirty="0"/>
          </a:p>
        </p:txBody>
      </p:sp>
      <p:sp>
        <p:nvSpPr>
          <p:cNvPr id="4" name="Slide Number Placeholder 3"/>
          <p:cNvSpPr>
            <a:spLocks noGrp="1"/>
          </p:cNvSpPr>
          <p:nvPr>
            <p:ph type="sldNum" sz="quarter" idx="5"/>
          </p:nvPr>
        </p:nvSpPr>
        <p:spPr/>
        <p:txBody>
          <a:bodyPr/>
          <a:lstStyle/>
          <a:p>
            <a:fld id="{87A04282-26E0-45A1-8E09-028CB16A080B}" type="slidenum">
              <a:rPr lang="en-GB" smtClean="0"/>
              <a:t>17</a:t>
            </a:fld>
            <a:endParaRPr lang="en-GB"/>
          </a:p>
        </p:txBody>
      </p:sp>
    </p:spTree>
    <p:extLst>
      <p:ext uri="{BB962C8B-B14F-4D97-AF65-F5344CB8AC3E}">
        <p14:creationId xmlns:p14="http://schemas.microsoft.com/office/powerpoint/2010/main" val="2748088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https://</a:t>
            </a:r>
            <a:r>
              <a:rPr lang="en-GB" sz="1200" dirty="0" err="1"/>
              <a:t>youtu.be</a:t>
            </a:r>
            <a:r>
              <a:rPr lang="en-GB" sz="1200" dirty="0"/>
              <a:t>/dERu8051t4w</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summary of what stress is and how it affects us</a:t>
            </a:r>
            <a:endParaRPr lang="en-GB" sz="1200" dirty="0"/>
          </a:p>
        </p:txBody>
      </p:sp>
      <p:sp>
        <p:nvSpPr>
          <p:cNvPr id="4" name="Slide Number Placeholder 3"/>
          <p:cNvSpPr>
            <a:spLocks noGrp="1"/>
          </p:cNvSpPr>
          <p:nvPr>
            <p:ph type="sldNum" sz="quarter" idx="5"/>
          </p:nvPr>
        </p:nvSpPr>
        <p:spPr/>
        <p:txBody>
          <a:bodyPr/>
          <a:lstStyle/>
          <a:p>
            <a:fld id="{87A04282-26E0-45A1-8E09-028CB16A080B}" type="slidenum">
              <a:rPr lang="en-GB" smtClean="0"/>
              <a:t>18</a:t>
            </a:fld>
            <a:endParaRPr lang="en-GB"/>
          </a:p>
        </p:txBody>
      </p:sp>
    </p:spTree>
    <p:extLst>
      <p:ext uri="{BB962C8B-B14F-4D97-AF65-F5344CB8AC3E}">
        <p14:creationId xmlns:p14="http://schemas.microsoft.com/office/powerpoint/2010/main" val="2056626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r>
              <a:rPr lang="en-GB" altLang="en-US" dirty="0">
                <a:latin typeface="Arial" charset="0"/>
                <a:ea typeface="ＭＳ Ｐゴシック" pitchFamily="34" charset="-128"/>
                <a:cs typeface="Arial" charset="0"/>
              </a:rPr>
              <a:t>Go through container with examples of stresses, useful strategies (</a:t>
            </a:r>
            <a:r>
              <a:rPr lang="en-GB" altLang="en-US" dirty="0" err="1">
                <a:latin typeface="Arial" charset="0"/>
                <a:ea typeface="ＭＳ Ｐゴシック" pitchFamily="34" charset="-128"/>
                <a:cs typeface="Arial" charset="0"/>
              </a:rPr>
              <a:t>eg</a:t>
            </a:r>
            <a:r>
              <a:rPr lang="en-GB" altLang="en-US" dirty="0">
                <a:latin typeface="Arial" charset="0"/>
                <a:ea typeface="ＭＳ Ｐゴシック" pitchFamily="34" charset="-128"/>
                <a:cs typeface="Arial" charset="0"/>
              </a:rPr>
              <a:t> exercise) and unhelpful ones (</a:t>
            </a:r>
            <a:r>
              <a:rPr lang="en-GB" altLang="en-US" dirty="0" err="1">
                <a:latin typeface="Arial" charset="0"/>
                <a:ea typeface="ＭＳ Ｐゴシック" pitchFamily="34" charset="-128"/>
                <a:cs typeface="Arial" charset="0"/>
              </a:rPr>
              <a:t>eg</a:t>
            </a:r>
            <a:r>
              <a:rPr lang="en-GB" altLang="en-US" dirty="0">
                <a:latin typeface="Arial" charset="0"/>
                <a:ea typeface="ＭＳ Ｐゴシック" pitchFamily="34" charset="-128"/>
                <a:cs typeface="Arial" charset="0"/>
              </a:rPr>
              <a:t> alcohol). Do exercise in workbook. Those who had done it the previous year, remind them that it’s good to do it again and see if anything has changed and if they have been neglecting their helpful coping strategies.</a:t>
            </a:r>
          </a:p>
          <a:p>
            <a:endParaRPr lang="en-GB" altLang="en-US" dirty="0">
              <a:latin typeface="Arial" charset="0"/>
              <a:ea typeface="ＭＳ Ｐゴシック" pitchFamily="34" charset="-128"/>
              <a:cs typeface="Arial" charset="0"/>
            </a:endParaRPr>
          </a:p>
          <a:p>
            <a:pPr marL="0" indent="0">
              <a:buNone/>
            </a:pPr>
            <a:r>
              <a:rPr lang="en-GB" sz="1200" dirty="0">
                <a:latin typeface="Century Gothic" panose="020B0502020202020204" pitchFamily="34" charset="0"/>
              </a:rPr>
              <a:t>Think about:</a:t>
            </a:r>
          </a:p>
          <a:p>
            <a:pPr marL="0" indent="0">
              <a:buNone/>
            </a:pPr>
            <a:endParaRPr lang="en-GB" sz="1200" dirty="0"/>
          </a:p>
          <a:p>
            <a:r>
              <a:rPr lang="en-GB" sz="1200" dirty="0">
                <a:latin typeface="Century Gothic" panose="020B0502020202020204" pitchFamily="34" charset="0"/>
              </a:rPr>
              <a:t>What are the things causing you stress?</a:t>
            </a:r>
          </a:p>
          <a:p>
            <a:r>
              <a:rPr lang="en-GB" sz="1200" dirty="0"/>
              <a:t>What are you doing to manage your stress?</a:t>
            </a:r>
          </a:p>
          <a:p>
            <a:r>
              <a:rPr lang="en-GB" sz="1200" dirty="0">
                <a:latin typeface="Century Gothic" panose="020B0502020202020204" pitchFamily="34" charset="0"/>
              </a:rPr>
              <a:t>Is there anything you know would help but aren’t actually doing?</a:t>
            </a:r>
          </a:p>
          <a:p>
            <a:endParaRPr lang="en-GB" altLang="en-US" dirty="0">
              <a:latin typeface="Arial" charset="0"/>
              <a:ea typeface="ＭＳ Ｐゴシック" pitchFamily="34" charset="-128"/>
              <a:cs typeface="Arial" charset="0"/>
            </a:endParaRPr>
          </a:p>
          <a:p>
            <a:endParaRPr lang="en-GB" altLang="en-US" dirty="0">
              <a:latin typeface="Arial" charset="0"/>
              <a:ea typeface="ＭＳ Ｐゴシック" pitchFamily="34" charset="-128"/>
              <a:cs typeface="Arial" charset="0"/>
            </a:endParaRPr>
          </a:p>
          <a:p>
            <a:r>
              <a:rPr lang="en-GB" altLang="en-US" dirty="0">
                <a:latin typeface="Arial" charset="0"/>
                <a:ea typeface="ＭＳ Ｐゴシック" pitchFamily="34" charset="-128"/>
                <a:cs typeface="Arial" charset="0"/>
              </a:rPr>
              <a:t>ONLINE: see next slide</a:t>
            </a:r>
          </a:p>
        </p:txBody>
      </p:sp>
      <p:sp>
        <p:nvSpPr>
          <p:cNvPr id="62468" name="Slide Number Placeholder 3"/>
          <p:cNvSpPr>
            <a:spLocks noGrp="1"/>
          </p:cNvSpPr>
          <p:nvPr>
            <p:ph type="sldNum" sz="quarter" idx="5"/>
          </p:nvPr>
        </p:nvSpPr>
        <p:spPr bwMode="auto">
          <a:noFill/>
          <a:ln>
            <a:miter lim="800000"/>
            <a:headEnd/>
            <a:tailEnd/>
          </a:ln>
        </p:spPr>
        <p:txBody>
          <a:bodyPr/>
          <a:lstStyle/>
          <a:p>
            <a:fld id="{E093B3E0-2939-4E8B-B084-545D26A50524}" type="slidenum">
              <a:rPr lang="en-US" altLang="en-US" smtClean="0">
                <a:latin typeface="Arial" charset="0"/>
                <a:ea typeface="ＭＳ Ｐゴシック" pitchFamily="34" charset="-128"/>
              </a:rPr>
              <a:pPr/>
              <a:t>19</a:t>
            </a:fld>
            <a:endParaRPr lang="en-US" altLang="en-US">
              <a:latin typeface="Arial" charset="0"/>
              <a:ea typeface="ＭＳ Ｐゴシック" pitchFamily="34" charset="-128"/>
            </a:endParaRPr>
          </a:p>
        </p:txBody>
      </p:sp>
    </p:spTree>
    <p:extLst>
      <p:ext uri="{BB962C8B-B14F-4D97-AF65-F5344CB8AC3E}">
        <p14:creationId xmlns:p14="http://schemas.microsoft.com/office/powerpoint/2010/main" val="2119156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r>
              <a:rPr lang="en-GB" altLang="en-US" dirty="0">
                <a:latin typeface="Arial" charset="0"/>
                <a:ea typeface="ＭＳ Ｐゴシック" pitchFamily="34" charset="-128"/>
                <a:cs typeface="Arial" charset="0"/>
              </a:rPr>
              <a:t>ONLINE</a:t>
            </a:r>
          </a:p>
          <a:p>
            <a:endParaRPr lang="en-GB" altLang="en-US" dirty="0">
              <a:latin typeface="Arial" charset="0"/>
              <a:ea typeface="ＭＳ Ｐゴシック" pitchFamily="34" charset="-128"/>
              <a:cs typeface="Arial" charset="0"/>
            </a:endParaRPr>
          </a:p>
          <a:p>
            <a:r>
              <a:rPr lang="en-GB" altLang="en-US" dirty="0">
                <a:latin typeface="Arial" charset="0"/>
                <a:ea typeface="ＭＳ Ｐゴシック" pitchFamily="34" charset="-128"/>
                <a:cs typeface="Arial" charset="0"/>
              </a:rPr>
              <a:t>If doing online, they can contribute anonymously by annotating on the slide. Again, powerful to see similar topics arising.</a:t>
            </a:r>
          </a:p>
        </p:txBody>
      </p:sp>
      <p:sp>
        <p:nvSpPr>
          <p:cNvPr id="62468" name="Slide Number Placeholder 3"/>
          <p:cNvSpPr>
            <a:spLocks noGrp="1"/>
          </p:cNvSpPr>
          <p:nvPr>
            <p:ph type="sldNum" sz="quarter" idx="5"/>
          </p:nvPr>
        </p:nvSpPr>
        <p:spPr bwMode="auto">
          <a:noFill/>
          <a:ln>
            <a:miter lim="800000"/>
            <a:headEnd/>
            <a:tailEnd/>
          </a:ln>
        </p:spPr>
        <p:txBody>
          <a:bodyPr/>
          <a:lstStyle/>
          <a:p>
            <a:fld id="{E093B3E0-2939-4E8B-B084-545D26A50524}" type="slidenum">
              <a:rPr lang="en-US" altLang="en-US" smtClean="0">
                <a:latin typeface="Arial" charset="0"/>
                <a:ea typeface="ＭＳ Ｐゴシック" pitchFamily="34" charset="-128"/>
              </a:rPr>
              <a:pPr/>
              <a:t>20</a:t>
            </a:fld>
            <a:endParaRPr lang="en-US" altLang="en-US">
              <a:latin typeface="Arial" charset="0"/>
              <a:ea typeface="ＭＳ Ｐゴシック" pitchFamily="34" charset="-128"/>
            </a:endParaRPr>
          </a:p>
        </p:txBody>
      </p:sp>
    </p:spTree>
    <p:extLst>
      <p:ext uri="{BB962C8B-B14F-4D97-AF65-F5344CB8AC3E}">
        <p14:creationId xmlns:p14="http://schemas.microsoft.com/office/powerpoint/2010/main" val="1274509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that help manage stress/helpful coping strategies</a:t>
            </a:r>
          </a:p>
          <a:p>
            <a:endParaRPr lang="en-US" dirty="0"/>
          </a:p>
          <a:p>
            <a:r>
              <a:rPr lang="en-US" dirty="0"/>
              <a:t>Check what the regulations are for work-hours and annual leave at your institution</a:t>
            </a:r>
          </a:p>
        </p:txBody>
      </p:sp>
      <p:sp>
        <p:nvSpPr>
          <p:cNvPr id="4" name="Slide Number Placeholder 3"/>
          <p:cNvSpPr>
            <a:spLocks noGrp="1"/>
          </p:cNvSpPr>
          <p:nvPr>
            <p:ph type="sldNum" sz="quarter" idx="5"/>
          </p:nvPr>
        </p:nvSpPr>
        <p:spPr/>
        <p:txBody>
          <a:bodyPr/>
          <a:lstStyle/>
          <a:p>
            <a:fld id="{87A04282-26E0-45A1-8E09-028CB16A080B}" type="slidenum">
              <a:rPr lang="en-GB" smtClean="0"/>
              <a:t>21</a:t>
            </a:fld>
            <a:endParaRPr lang="en-GB"/>
          </a:p>
        </p:txBody>
      </p:sp>
    </p:spTree>
    <p:extLst>
      <p:ext uri="{BB962C8B-B14F-4D97-AF65-F5344CB8AC3E}">
        <p14:creationId xmlns:p14="http://schemas.microsoft.com/office/powerpoint/2010/main" val="110048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groups of 4-6</a:t>
            </a:r>
          </a:p>
          <a:p>
            <a:endParaRPr lang="en-US" dirty="0"/>
          </a:p>
          <a:p>
            <a:r>
              <a:rPr lang="en-US"/>
              <a:t>[ONLINE: recommend smaller groups of 4 as it can be more difficult to share, or share in chat in the main room]</a:t>
            </a:r>
            <a:endParaRPr lang="en-US" dirty="0"/>
          </a:p>
        </p:txBody>
      </p:sp>
      <p:sp>
        <p:nvSpPr>
          <p:cNvPr id="4" name="Slide Number Placeholder 3"/>
          <p:cNvSpPr>
            <a:spLocks noGrp="1"/>
          </p:cNvSpPr>
          <p:nvPr>
            <p:ph type="sldNum" sz="quarter" idx="5"/>
          </p:nvPr>
        </p:nvSpPr>
        <p:spPr/>
        <p:txBody>
          <a:bodyPr/>
          <a:lstStyle/>
          <a:p>
            <a:fld id="{87A04282-26E0-45A1-8E09-028CB16A080B}" type="slidenum">
              <a:rPr lang="en-GB" smtClean="0"/>
              <a:t>4</a:t>
            </a:fld>
            <a:endParaRPr lang="en-GB"/>
          </a:p>
        </p:txBody>
      </p:sp>
    </p:spTree>
    <p:extLst>
      <p:ext uri="{BB962C8B-B14F-4D97-AF65-F5344CB8AC3E}">
        <p14:creationId xmlns:p14="http://schemas.microsoft.com/office/powerpoint/2010/main" val="722518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any relevant training that your university might be offering (</a:t>
            </a:r>
            <a:r>
              <a:rPr lang="en-US" dirty="0" err="1"/>
              <a:t>eg</a:t>
            </a:r>
            <a:r>
              <a:rPr lang="en-US" dirty="0"/>
              <a:t> time management, </a:t>
            </a:r>
            <a:r>
              <a:rPr lang="en-US" dirty="0" err="1"/>
              <a:t>imposterism</a:t>
            </a:r>
            <a:r>
              <a:rPr lang="en-US" dirty="0"/>
              <a:t>, working with supervisor)</a:t>
            </a:r>
          </a:p>
        </p:txBody>
      </p:sp>
      <p:sp>
        <p:nvSpPr>
          <p:cNvPr id="4" name="Slide Number Placeholder 3"/>
          <p:cNvSpPr>
            <a:spLocks noGrp="1"/>
          </p:cNvSpPr>
          <p:nvPr>
            <p:ph type="sldNum" sz="quarter" idx="5"/>
          </p:nvPr>
        </p:nvSpPr>
        <p:spPr/>
        <p:txBody>
          <a:bodyPr/>
          <a:lstStyle/>
          <a:p>
            <a:fld id="{87A04282-26E0-45A1-8E09-028CB16A080B}" type="slidenum">
              <a:rPr lang="en-GB" smtClean="0"/>
              <a:t>22</a:t>
            </a:fld>
            <a:endParaRPr lang="en-GB"/>
          </a:p>
        </p:txBody>
      </p:sp>
    </p:spTree>
    <p:extLst>
      <p:ext uri="{BB962C8B-B14F-4D97-AF65-F5344CB8AC3E}">
        <p14:creationId xmlns:p14="http://schemas.microsoft.com/office/powerpoint/2010/main" val="395049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5 ways of well-being with three others.  All evidence based.  Go through them quickly and perhaps expand on in workbook</a:t>
            </a:r>
          </a:p>
        </p:txBody>
      </p:sp>
      <p:sp>
        <p:nvSpPr>
          <p:cNvPr id="4" name="Slide Number Placeholder 3"/>
          <p:cNvSpPr>
            <a:spLocks noGrp="1"/>
          </p:cNvSpPr>
          <p:nvPr>
            <p:ph type="sldNum" sz="quarter" idx="5"/>
          </p:nvPr>
        </p:nvSpPr>
        <p:spPr/>
        <p:txBody>
          <a:bodyPr/>
          <a:lstStyle/>
          <a:p>
            <a:fld id="{87A04282-26E0-45A1-8E09-028CB16A080B}" type="slidenum">
              <a:rPr lang="en-GB" smtClean="0"/>
              <a:t>23</a:t>
            </a:fld>
            <a:endParaRPr lang="en-GB"/>
          </a:p>
        </p:txBody>
      </p:sp>
    </p:spTree>
    <p:extLst>
      <p:ext uri="{BB962C8B-B14F-4D97-AF65-F5344CB8AC3E}">
        <p14:creationId xmlns:p14="http://schemas.microsoft.com/office/powerpoint/2010/main" val="1763134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these in workbook</a:t>
            </a:r>
          </a:p>
        </p:txBody>
      </p:sp>
      <p:sp>
        <p:nvSpPr>
          <p:cNvPr id="4" name="Slide Number Placeholder 3"/>
          <p:cNvSpPr>
            <a:spLocks noGrp="1"/>
          </p:cNvSpPr>
          <p:nvPr>
            <p:ph type="sldNum" sz="quarter" idx="5"/>
          </p:nvPr>
        </p:nvSpPr>
        <p:spPr/>
        <p:txBody>
          <a:bodyPr/>
          <a:lstStyle/>
          <a:p>
            <a:fld id="{87A04282-26E0-45A1-8E09-028CB16A080B}" type="slidenum">
              <a:rPr lang="en-GB" smtClean="0"/>
              <a:t>24</a:t>
            </a:fld>
            <a:endParaRPr lang="en-GB"/>
          </a:p>
        </p:txBody>
      </p:sp>
    </p:spTree>
    <p:extLst>
      <p:ext uri="{BB962C8B-B14F-4D97-AF65-F5344CB8AC3E}">
        <p14:creationId xmlns:p14="http://schemas.microsoft.com/office/powerpoint/2010/main" val="4039565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 unhelpful thing to stop doing</a:t>
            </a:r>
          </a:p>
          <a:p>
            <a:r>
              <a:rPr lang="en-GB" sz="1200" kern="1200" dirty="0">
                <a:solidFill>
                  <a:schemeClr val="tx1"/>
                </a:solidFill>
                <a:effectLst/>
                <a:latin typeface="+mn-lt"/>
                <a:ea typeface="+mn-ea"/>
                <a:cs typeface="+mn-cs"/>
              </a:rPr>
              <a:t>1 useful thing to keep doing</a:t>
            </a:r>
          </a:p>
          <a:p>
            <a:r>
              <a:rPr lang="en-GB" sz="1200" kern="1200" dirty="0">
                <a:solidFill>
                  <a:schemeClr val="tx1"/>
                </a:solidFill>
                <a:effectLst/>
                <a:latin typeface="+mn-lt"/>
                <a:ea typeface="+mn-ea"/>
                <a:cs typeface="+mn-cs"/>
              </a:rPr>
              <a:t>1 useful thing to start doing</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Can do more if they want!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Share in pairs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ONLINE: share in their small </a:t>
            </a:r>
            <a:r>
              <a:rPr lang="en-GB" sz="1200" kern="1200">
                <a:solidFill>
                  <a:schemeClr val="tx1"/>
                </a:solidFill>
                <a:effectLst/>
                <a:latin typeface="+mn-lt"/>
                <a:ea typeface="+mn-ea"/>
                <a:cs typeface="+mn-cs"/>
              </a:rPr>
              <a:t>breakout groups of 4 </a:t>
            </a:r>
            <a:r>
              <a:rPr lang="en-GB" sz="1200" kern="1200" dirty="0">
                <a:solidFill>
                  <a:schemeClr val="tx1"/>
                </a:solidFill>
                <a:effectLst/>
                <a:latin typeface="+mn-lt"/>
                <a:ea typeface="+mn-ea"/>
                <a:cs typeface="+mn-cs"/>
              </a:rPr>
              <a:t>participants</a:t>
            </a:r>
            <a:endParaRPr lang="en-US" dirty="0"/>
          </a:p>
        </p:txBody>
      </p:sp>
      <p:sp>
        <p:nvSpPr>
          <p:cNvPr id="4" name="Slide Number Placeholder 3"/>
          <p:cNvSpPr>
            <a:spLocks noGrp="1"/>
          </p:cNvSpPr>
          <p:nvPr>
            <p:ph type="sldNum" sz="quarter" idx="5"/>
          </p:nvPr>
        </p:nvSpPr>
        <p:spPr/>
        <p:txBody>
          <a:bodyPr/>
          <a:lstStyle/>
          <a:p>
            <a:fld id="{87A04282-26E0-45A1-8E09-028CB16A080B}" type="slidenum">
              <a:rPr lang="en-GB" smtClean="0"/>
              <a:t>25</a:t>
            </a:fld>
            <a:endParaRPr lang="en-GB"/>
          </a:p>
        </p:txBody>
      </p:sp>
    </p:spTree>
    <p:extLst>
      <p:ext uri="{BB962C8B-B14F-4D97-AF65-F5344CB8AC3E}">
        <p14:creationId xmlns:p14="http://schemas.microsoft.com/office/powerpoint/2010/main" val="19574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Find out more about the great work that Charlie Waller do at https://</a:t>
            </a:r>
            <a:r>
              <a:rPr lang="en-US" dirty="0" err="1"/>
              <a:t>charliewaller.org</a:t>
            </a:r>
            <a:endParaRPr lang="en-US" dirty="0"/>
          </a:p>
          <a:p>
            <a:endParaRPr lang="en-US" dirty="0"/>
          </a:p>
        </p:txBody>
      </p:sp>
      <p:sp>
        <p:nvSpPr>
          <p:cNvPr id="4" name="Slide Number Placeholder 3"/>
          <p:cNvSpPr>
            <a:spLocks noGrp="1"/>
          </p:cNvSpPr>
          <p:nvPr>
            <p:ph type="sldNum" sz="quarter" idx="5"/>
          </p:nvPr>
        </p:nvSpPr>
        <p:spPr/>
        <p:txBody>
          <a:bodyPr/>
          <a:lstStyle/>
          <a:p>
            <a:fld id="{87A04282-26E0-45A1-8E09-028CB16A080B}" type="slidenum">
              <a:rPr lang="en-GB" smtClean="0"/>
              <a:t>26</a:t>
            </a:fld>
            <a:endParaRPr lang="en-GB"/>
          </a:p>
        </p:txBody>
      </p:sp>
    </p:spTree>
    <p:extLst>
      <p:ext uri="{BB962C8B-B14F-4D97-AF65-F5344CB8AC3E}">
        <p14:creationId xmlns:p14="http://schemas.microsoft.com/office/powerpoint/2010/main" val="175043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When starting the PhD, the expectation is that you will be making steady progress during the 3 years</a:t>
            </a:r>
          </a:p>
        </p:txBody>
      </p:sp>
    </p:spTree>
    <p:extLst>
      <p:ext uri="{BB962C8B-B14F-4D97-AF65-F5344CB8AC3E}">
        <p14:creationId xmlns:p14="http://schemas.microsoft.com/office/powerpoint/2010/main" val="337242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However, in Year 2, it’s often the case that the project might change shape and you may have to start rethinking about your research from a different angle. This might lead to feeling unmotivated. This session aims to help you keep the momentum and remind you of ways in which you can stay mentally well during this time.</a:t>
            </a:r>
          </a:p>
        </p:txBody>
      </p:sp>
    </p:spTree>
    <p:extLst>
      <p:ext uri="{BB962C8B-B14F-4D97-AF65-F5344CB8AC3E}">
        <p14:creationId xmlns:p14="http://schemas.microsoft.com/office/powerpoint/2010/main" val="2364251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What’s going not so well?</a:t>
            </a:r>
          </a:p>
          <a:p>
            <a:r>
              <a:rPr lang="en-GB" sz="1200" kern="1200" dirty="0">
                <a:solidFill>
                  <a:schemeClr val="tx1"/>
                </a:solidFill>
                <a:effectLst/>
                <a:latin typeface="+mn-lt"/>
                <a:ea typeface="+mn-ea"/>
                <a:cs typeface="+mn-cs"/>
              </a:rPr>
              <a:t>What’s going well?</a:t>
            </a:r>
          </a:p>
          <a:p>
            <a:r>
              <a:rPr lang="en-GB" sz="1200" kern="1200" dirty="0">
                <a:solidFill>
                  <a:schemeClr val="tx1"/>
                </a:solidFill>
                <a:effectLst/>
                <a:latin typeface="+mn-lt"/>
                <a:ea typeface="+mn-ea"/>
                <a:cs typeface="+mn-cs"/>
              </a:rPr>
              <a:t>In small groups and then on tables: A bit of a warm up exercise to lead into the Force Field Activity.</a:t>
            </a:r>
            <a:endParaRPr lang="en-US" dirty="0"/>
          </a:p>
          <a:p>
            <a:endParaRPr lang="en-US" dirty="0"/>
          </a:p>
          <a:p>
            <a:r>
              <a:rPr lang="en-US" dirty="0"/>
              <a:t>NB collect things that haven’t gone so well first so that you end on a positive note</a:t>
            </a:r>
          </a:p>
        </p:txBody>
      </p:sp>
      <p:sp>
        <p:nvSpPr>
          <p:cNvPr id="4" name="Slide Number Placeholder 3"/>
          <p:cNvSpPr>
            <a:spLocks noGrp="1"/>
          </p:cNvSpPr>
          <p:nvPr>
            <p:ph type="sldNum" sz="quarter" idx="5"/>
          </p:nvPr>
        </p:nvSpPr>
        <p:spPr/>
        <p:txBody>
          <a:bodyPr/>
          <a:lstStyle/>
          <a:p>
            <a:fld id="{87A04282-26E0-45A1-8E09-028CB16A080B}" type="slidenum">
              <a:rPr lang="en-GB" smtClean="0"/>
              <a:t>7</a:t>
            </a:fld>
            <a:endParaRPr lang="en-GB"/>
          </a:p>
        </p:txBody>
      </p:sp>
    </p:spTree>
    <p:extLst>
      <p:ext uri="{BB962C8B-B14F-4D97-AF65-F5344CB8AC3E}">
        <p14:creationId xmlns:p14="http://schemas.microsoft.com/office/powerpoint/2010/main" val="560055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each area that follows with examples.</a:t>
            </a:r>
          </a:p>
        </p:txBody>
      </p:sp>
      <p:sp>
        <p:nvSpPr>
          <p:cNvPr id="4" name="Slide Number Placeholder 3"/>
          <p:cNvSpPr>
            <a:spLocks noGrp="1"/>
          </p:cNvSpPr>
          <p:nvPr>
            <p:ph type="sldNum" sz="quarter" idx="5"/>
          </p:nvPr>
        </p:nvSpPr>
        <p:spPr/>
        <p:txBody>
          <a:bodyPr/>
          <a:lstStyle/>
          <a:p>
            <a:fld id="{87A04282-26E0-45A1-8E09-028CB16A080B}" type="slidenum">
              <a:rPr lang="en-GB" smtClean="0"/>
              <a:t>8</a:t>
            </a:fld>
            <a:endParaRPr lang="en-GB"/>
          </a:p>
        </p:txBody>
      </p:sp>
    </p:spTree>
    <p:extLst>
      <p:ext uri="{BB962C8B-B14F-4D97-AF65-F5344CB8AC3E}">
        <p14:creationId xmlns:p14="http://schemas.microsoft.com/office/powerpoint/2010/main" val="1564572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https://</a:t>
            </a:r>
            <a:r>
              <a:rPr lang="en-US" dirty="0" err="1"/>
              <a:t>www.ted.com</a:t>
            </a:r>
            <a:r>
              <a:rPr lang="en-US" dirty="0"/>
              <a:t>/talks/elizabeth_cox_what_is_imposter_syndrome_and_how_can_you_combat_it?utm_campaign=</a:t>
            </a:r>
            <a:r>
              <a:rPr lang="en-US" dirty="0" err="1"/>
              <a:t>tedspread&amp;utm_medium</a:t>
            </a:r>
            <a:r>
              <a:rPr lang="en-US" dirty="0"/>
              <a:t>=</a:t>
            </a:r>
            <a:r>
              <a:rPr lang="en-US" dirty="0" err="1"/>
              <a:t>referral&amp;utm_source</a:t>
            </a:r>
            <a:r>
              <a:rPr lang="en-US" dirty="0"/>
              <a:t>=</a:t>
            </a:r>
            <a:r>
              <a:rPr lang="en-US" dirty="0" err="1"/>
              <a:t>tedcomshare</a:t>
            </a:r>
            <a:endParaRPr lang="en-US" dirty="0"/>
          </a:p>
        </p:txBody>
      </p:sp>
    </p:spTree>
    <p:extLst>
      <p:ext uri="{BB962C8B-B14F-4D97-AF65-F5344CB8AC3E}">
        <p14:creationId xmlns:p14="http://schemas.microsoft.com/office/powerpoint/2010/main" val="4112198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Can lead to lack of confidence.</a:t>
            </a:r>
          </a:p>
          <a:p>
            <a:endParaRPr lang="en-US" dirty="0"/>
          </a:p>
          <a:p>
            <a:r>
              <a:rPr lang="en-US" dirty="0"/>
              <a:t>Remind them that we often only see the successes of others and not their failures. We also only see what we want to see (</a:t>
            </a:r>
            <a:r>
              <a:rPr lang="en-US" dirty="0" err="1"/>
              <a:t>eg</a:t>
            </a:r>
            <a:r>
              <a:rPr lang="en-US" dirty="0"/>
              <a:t> that fish is bigger than me! vs that fish has so much space in its bowl!)</a:t>
            </a:r>
          </a:p>
        </p:txBody>
      </p:sp>
    </p:spTree>
    <p:extLst>
      <p:ext uri="{BB962C8B-B14F-4D97-AF65-F5344CB8AC3E}">
        <p14:creationId xmlns:p14="http://schemas.microsoft.com/office/powerpoint/2010/main" val="3743210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PGRs often procrastinate as research tasks are often massive and long-term (</a:t>
            </a:r>
            <a:r>
              <a:rPr lang="en-US" dirty="0" err="1"/>
              <a:t>eg</a:t>
            </a:r>
            <a:r>
              <a:rPr lang="en-US" dirty="0"/>
              <a:t> write 80,000 words in 3 years). This can make them feel </a:t>
            </a:r>
            <a:r>
              <a:rPr lang="en-US" dirty="0" err="1"/>
              <a:t>paralysed</a:t>
            </a:r>
            <a:r>
              <a:rPr lang="en-US" dirty="0"/>
              <a:t> and they will avoid starting a task. Other contributing factors: fear of failure, unclear about how to perform a task, lack of guidance.</a:t>
            </a:r>
          </a:p>
        </p:txBody>
      </p:sp>
    </p:spTree>
    <p:extLst>
      <p:ext uri="{BB962C8B-B14F-4D97-AF65-F5344CB8AC3E}">
        <p14:creationId xmlns:p14="http://schemas.microsoft.com/office/powerpoint/2010/main" val="271569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descr="A picture containing graphics, drawing&#10;&#10;Description automatically generated">
            <a:extLst>
              <a:ext uri="{FF2B5EF4-FFF2-40B4-BE49-F238E27FC236}">
                <a16:creationId xmlns:a16="http://schemas.microsoft.com/office/drawing/2014/main" id="{1BBDE858-40B8-A444-80BA-B8E649EEB3FE}"/>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331912" y="765175"/>
            <a:ext cx="5040313" cy="2663825"/>
          </a:xfrm>
        </p:spPr>
        <p:txBody>
          <a:bodyPr anchor="b"/>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1331912" y="3759200"/>
            <a:ext cx="5040313" cy="2478086"/>
          </a:xfrm>
        </p:spPr>
        <p:txBody>
          <a:bodyPr>
            <a:normAutofit/>
          </a:bodyPr>
          <a:lstStyle>
            <a:lvl1pPr marL="0" indent="0" algn="l">
              <a:buNone/>
              <a:defRPr sz="2100" baseline="0">
                <a:solidFill>
                  <a:schemeClr val="bg1"/>
                </a:solidFill>
                <a:latin typeface="Brown-RegularItalic"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1331911" y="6237287"/>
            <a:ext cx="2438401" cy="269875"/>
          </a:xfrm>
        </p:spPr>
        <p:txBody>
          <a:bodyPr/>
          <a:lstStyle>
            <a:lvl1pPr>
              <a:defRPr sz="1200" b="1" i="0" baseline="0">
                <a:latin typeface="Brown-RegularItalic" pitchFamily="2" charset="77"/>
              </a:defRPr>
            </a:lvl1pPr>
          </a:lstStyle>
          <a:p>
            <a:endParaRPr lang="en-GB"/>
          </a:p>
        </p:txBody>
      </p:sp>
      <p:pic>
        <p:nvPicPr>
          <p:cNvPr id="13" name="Picture 12">
            <a:extLst>
              <a:ext uri="{FF2B5EF4-FFF2-40B4-BE49-F238E27FC236}">
                <a16:creationId xmlns:a16="http://schemas.microsoft.com/office/drawing/2014/main" id="{0A84E5A3-3D06-6949-AC28-B722F3CF8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913" y="1556792"/>
            <a:ext cx="2768600" cy="736600"/>
          </a:xfrm>
          <a:prstGeom prst="rect">
            <a:avLst/>
          </a:prstGeom>
        </p:spPr>
      </p:pic>
      <p:sp>
        <p:nvSpPr>
          <p:cNvPr id="34" name="Oval 33">
            <a:extLst>
              <a:ext uri="{FF2B5EF4-FFF2-40B4-BE49-F238E27FC236}">
                <a16:creationId xmlns:a16="http://schemas.microsoft.com/office/drawing/2014/main" id="{553D9B69-C2EB-EE4D-AA25-2F1A6C129FFE}"/>
              </a:ext>
            </a:extLst>
          </p:cNvPr>
          <p:cNvSpPr>
            <a:spLocks noChangeAspect="1"/>
          </p:cNvSpPr>
          <p:nvPr/>
        </p:nvSpPr>
        <p:spPr>
          <a:xfrm>
            <a:off x="6516216" y="3514991"/>
            <a:ext cx="2327553" cy="2463612"/>
          </a:xfrm>
          <a:prstGeom prst="ellipse">
            <a:avLst/>
          </a:prstGeom>
          <a:solidFill>
            <a:srgbClr val="03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4079E680-E726-0844-BCAF-4972A9901514}"/>
              </a:ext>
            </a:extLst>
          </p:cNvPr>
          <p:cNvGrpSpPr/>
          <p:nvPr/>
        </p:nvGrpSpPr>
        <p:grpSpPr>
          <a:xfrm>
            <a:off x="6760125" y="3757047"/>
            <a:ext cx="1954089" cy="1979500"/>
            <a:chOff x="6012104" y="4930467"/>
            <a:chExt cx="1964391" cy="1971858"/>
          </a:xfrm>
          <a:solidFill>
            <a:schemeClr val="bg1"/>
          </a:solidFill>
        </p:grpSpPr>
        <p:sp>
          <p:nvSpPr>
            <p:cNvPr id="15" name="Oval 14">
              <a:extLst>
                <a:ext uri="{FF2B5EF4-FFF2-40B4-BE49-F238E27FC236}">
                  <a16:creationId xmlns:a16="http://schemas.microsoft.com/office/drawing/2014/main" id="{AFC4D083-003E-A14D-974B-2CE669FC7650}"/>
                </a:ext>
              </a:extLst>
            </p:cNvPr>
            <p:cNvSpPr>
              <a:spLocks noChangeAspect="1"/>
            </p:cNvSpPr>
            <p:nvPr userDrawn="1"/>
          </p:nvSpPr>
          <p:spPr>
            <a:xfrm>
              <a:off x="6012104" y="4930467"/>
              <a:ext cx="1964391" cy="1971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A086D38-8813-434D-A7C0-0DE255E877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22041" y="6038287"/>
              <a:ext cx="1386623" cy="440198"/>
            </a:xfrm>
            <a:prstGeom prst="rect">
              <a:avLst/>
            </a:prstGeom>
            <a:grpFill/>
            <a:ln>
              <a:noFill/>
            </a:ln>
          </p:spPr>
        </p:pic>
        <p:pic>
          <p:nvPicPr>
            <p:cNvPr id="17" name="Picture 16">
              <a:extLst>
                <a:ext uri="{FF2B5EF4-FFF2-40B4-BE49-F238E27FC236}">
                  <a16:creationId xmlns:a16="http://schemas.microsoft.com/office/drawing/2014/main" id="{4145DB10-F622-D04A-92B4-534DE30B2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33299" y="5382899"/>
              <a:ext cx="1373431" cy="526851"/>
            </a:xfrm>
            <a:prstGeom prst="rect">
              <a:avLst/>
            </a:prstGeom>
            <a:grpFill/>
            <a:ln>
              <a:noFill/>
            </a:ln>
          </p:spPr>
        </p:pic>
      </p:grpSp>
    </p:spTree>
    <p:extLst>
      <p:ext uri="{BB962C8B-B14F-4D97-AF65-F5344CB8AC3E}">
        <p14:creationId xmlns:p14="http://schemas.microsoft.com/office/powerpoint/2010/main" val="1736098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ext_SimpleOrang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D2F4F874-EB9C-F146-83CC-79344F7B51BA}"/>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b="0" i="0">
                <a:latin typeface="Roboto Slab" pitchFamily="2" charset="0"/>
                <a:ea typeface="Roboto Slab" pitchFamily="2" charset="0"/>
              </a:defRPr>
            </a:lvl1pPr>
          </a:lstStyle>
          <a:p>
            <a:pPr lvl="0"/>
            <a:r>
              <a:rPr lang="en-US"/>
              <a:t>Edit Master text styles</a:t>
            </a:r>
          </a:p>
          <a:p>
            <a:pPr lvl="1"/>
            <a:r>
              <a:rPr lang="en-US"/>
              <a:t>Second level</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D65FF9-0038-4CBC-BFDD-7E5229F12073}" type="slidenum">
              <a:rPr lang="en-GB" smtClean="0"/>
              <a:t>‹#›</a:t>
            </a:fld>
            <a:endParaRPr lang="en-GB"/>
          </a:p>
        </p:txBody>
      </p:sp>
      <p:sp>
        <p:nvSpPr>
          <p:cNvPr id="9" name="Doughnut 8">
            <a:extLst>
              <a:ext uri="{FF2B5EF4-FFF2-40B4-BE49-F238E27FC236}">
                <a16:creationId xmlns:a16="http://schemas.microsoft.com/office/drawing/2014/main" id="{17FF44BA-6141-4647-88FE-E34D50AACA10}"/>
              </a:ext>
            </a:extLst>
          </p:cNvPr>
          <p:cNvSpPr/>
          <p:nvPr/>
        </p:nvSpPr>
        <p:spPr>
          <a:xfrm>
            <a:off x="8208963" y="5967412"/>
            <a:ext cx="539750" cy="539750"/>
          </a:xfrm>
          <a:prstGeom prst="donut">
            <a:avLst>
              <a:gd name="adj" fmla="val 132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F83518F3-50F6-3741-9752-6CE9F7E09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383971"/>
            <a:ext cx="1432800" cy="381204"/>
          </a:xfrm>
          <a:prstGeom prst="rect">
            <a:avLst/>
          </a:prstGeom>
        </p:spPr>
      </p:pic>
    </p:spTree>
    <p:extLst>
      <p:ext uri="{BB962C8B-B14F-4D97-AF65-F5344CB8AC3E}">
        <p14:creationId xmlns:p14="http://schemas.microsoft.com/office/powerpoint/2010/main" val="214119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ext 2Col_SimpleOrang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289A84F-1C3C-C849-B29A-43A9BB2E10D3}"/>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b="1" i="0">
                <a:latin typeface="Brown-RegularItalic" pitchFamily="2" charset="77"/>
              </a:defRPr>
            </a:lvl1pPr>
          </a:lstStyle>
          <a:p>
            <a:r>
              <a:rPr lang="en-US"/>
              <a:t>Click to edit Master title style</a:t>
            </a:r>
            <a:endParaRPr lang="en-US" dirty="0"/>
          </a:p>
        </p:txBody>
      </p:sp>
      <p:sp>
        <p:nvSpPr>
          <p:cNvPr id="3" name="Content Placeholder 2"/>
          <p:cNvSpPr>
            <a:spLocks noGrp="1"/>
          </p:cNvSpPr>
          <p:nvPr>
            <p:ph sz="half" idx="1"/>
          </p:nvPr>
        </p:nvSpPr>
        <p:spPr>
          <a:xfrm>
            <a:off x="684212" y="2420936"/>
            <a:ext cx="3579813" cy="3816352"/>
          </a:xfrm>
        </p:spPr>
        <p:txBody>
          <a:bodyPr/>
          <a:lstStyle>
            <a:lvl1pPr>
              <a:defRPr b="0" i="0">
                <a:latin typeface="Roboto Slab" pitchFamily="2" charset="0"/>
                <a:ea typeface="Roboto Slab" pitchFamily="2" charset="0"/>
              </a:defRPr>
            </a:lvl1pPr>
            <a:lvl2pPr marL="144000" indent="-457200">
              <a:spcAft>
                <a:spcPts val="600"/>
              </a:spcAft>
              <a:defRPr b="0" i="0">
                <a:latin typeface="Roboto Slab Light" pitchFamily="2" charset="0"/>
                <a:ea typeface="Roboto Slab Light" pitchFamily="2" charset="0"/>
              </a:defRPr>
            </a:lvl2pPr>
            <a:lvl3pPr marL="144000" indent="-457200">
              <a:spcAft>
                <a:spcPts val="600"/>
              </a:spcAft>
              <a:defRPr b="0" i="0">
                <a:latin typeface="Brown-RegularItalic" pitchFamily="2" charset="77"/>
              </a:defRPr>
            </a:lvl3pPr>
            <a:lvl4pPr marL="144000" indent="-457200">
              <a:spcAft>
                <a:spcPts val="600"/>
              </a:spcAft>
              <a:defRPr b="0" i="0">
                <a:latin typeface="Brown-RegularItalic" pitchFamily="2" charset="77"/>
              </a:defRPr>
            </a:lvl4pPr>
            <a:lvl5pPr marL="144000" indent="-457200">
              <a:spcAft>
                <a:spcPts val="600"/>
              </a:spcAft>
              <a:defRPr b="0" i="0">
                <a:latin typeface="Brown-RegularItalic" pitchFamily="2" charset="77"/>
              </a:defRPr>
            </a:lvl5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4629150" y="2420937"/>
            <a:ext cx="3579813" cy="3816351"/>
          </a:xfrm>
        </p:spPr>
        <p:txBody>
          <a:bodyPr/>
          <a:lstStyle>
            <a:lvl1pPr>
              <a:defRPr b="0" i="0">
                <a:latin typeface="Roboto Slab" pitchFamily="2" charset="0"/>
                <a:ea typeface="Roboto Slab" pitchFamily="2" charset="0"/>
              </a:defRPr>
            </a:lvl1pPr>
            <a:lvl2pPr>
              <a:defRPr b="0" i="0">
                <a:latin typeface="Roboto Slab Light" pitchFamily="2" charset="0"/>
                <a:ea typeface="Roboto Slab Light" pitchFamily="2" charset="0"/>
              </a:defRPr>
            </a:lvl2pPr>
            <a:lvl3pPr>
              <a:defRPr b="0" i="0">
                <a:latin typeface="Brown-RegularItalic" pitchFamily="2" charset="77"/>
              </a:defRPr>
            </a:lvl3pPr>
            <a:lvl4pPr>
              <a:defRPr b="0" i="0">
                <a:latin typeface="Brown-RegularItalic" pitchFamily="2" charset="77"/>
              </a:defRPr>
            </a:lvl4pPr>
            <a:lvl5pPr>
              <a:defRPr b="0" i="0">
                <a:latin typeface="Brown-RegularItalic" pitchFamily="2" charset="77"/>
              </a:defRPr>
            </a:lvl5pPr>
          </a:lstStyle>
          <a:p>
            <a:pPr lvl="0"/>
            <a:r>
              <a:rPr lang="en-US"/>
              <a:t>Edit Master text styles</a:t>
            </a:r>
          </a:p>
          <a:p>
            <a:pPr lvl="1"/>
            <a:r>
              <a:rPr lang="en-US"/>
              <a:t>Second level</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D65FF9-0038-4CBC-BFDD-7E5229F12073}" type="slidenum">
              <a:rPr lang="en-GB" smtClean="0"/>
              <a:t>‹#›</a:t>
            </a:fld>
            <a:endParaRPr lang="en-GB"/>
          </a:p>
        </p:txBody>
      </p:sp>
      <p:sp>
        <p:nvSpPr>
          <p:cNvPr id="9" name="Doughnut 8">
            <a:extLst>
              <a:ext uri="{FF2B5EF4-FFF2-40B4-BE49-F238E27FC236}">
                <a16:creationId xmlns:a16="http://schemas.microsoft.com/office/drawing/2014/main" id="{13F22FF7-9E4E-A741-980B-8BFF6ED94259}"/>
              </a:ext>
            </a:extLst>
          </p:cNvPr>
          <p:cNvSpPr/>
          <p:nvPr/>
        </p:nvSpPr>
        <p:spPr>
          <a:xfrm>
            <a:off x="8208963" y="5967412"/>
            <a:ext cx="539750" cy="539750"/>
          </a:xfrm>
          <a:prstGeom prst="donut">
            <a:avLst>
              <a:gd name="adj" fmla="val 132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34419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ext_SimpleTeal">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9266CA0-0607-3944-ACAF-CF90E45B5FEA}"/>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b="0" i="0">
                <a:latin typeface="Roboto Slab" pitchFamily="2" charset="0"/>
                <a:ea typeface="Roboto Slab" pitchFamily="2" charset="0"/>
              </a:defRPr>
            </a:lvl1pPr>
          </a:lstStyle>
          <a:p>
            <a:pPr lvl="0"/>
            <a:r>
              <a:rPr lang="en-US"/>
              <a:t>Edit Master text styles</a:t>
            </a:r>
          </a:p>
          <a:p>
            <a:pPr lvl="1"/>
            <a:r>
              <a:rPr lang="en-US"/>
              <a:t>Second level</a:t>
            </a: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D65FF9-0038-4CBC-BFDD-7E5229F12073}" type="slidenum">
              <a:rPr lang="en-GB" smtClean="0"/>
              <a:t>‹#›</a:t>
            </a:fld>
            <a:endParaRPr lang="en-GB"/>
          </a:p>
        </p:txBody>
      </p:sp>
      <p:sp>
        <p:nvSpPr>
          <p:cNvPr id="9" name="Doughnut 8">
            <a:extLst>
              <a:ext uri="{FF2B5EF4-FFF2-40B4-BE49-F238E27FC236}">
                <a16:creationId xmlns:a16="http://schemas.microsoft.com/office/drawing/2014/main" id="{17FF44BA-6141-4647-88FE-E34D50AACA10}"/>
              </a:ext>
            </a:extLst>
          </p:cNvPr>
          <p:cNvSpPr/>
          <p:nvPr/>
        </p:nvSpPr>
        <p:spPr>
          <a:xfrm>
            <a:off x="8208963" y="5967412"/>
            <a:ext cx="539750" cy="539750"/>
          </a:xfrm>
          <a:prstGeom prst="donut">
            <a:avLst>
              <a:gd name="adj" fmla="val 132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10721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Final_Thankyou">
    <p:spTree>
      <p:nvGrpSpPr>
        <p:cNvPr id="1" name=""/>
        <p:cNvGrpSpPr/>
        <p:nvPr/>
      </p:nvGrpSpPr>
      <p:grpSpPr>
        <a:xfrm>
          <a:off x="0" y="0"/>
          <a:ext cx="0" cy="0"/>
          <a:chOff x="0" y="0"/>
          <a:chExt cx="0" cy="0"/>
        </a:xfrm>
      </p:grpSpPr>
      <p:pic>
        <p:nvPicPr>
          <p:cNvPr id="6" name="Picture 5" descr="A picture containing drawing, device&#10;&#10;Description automatically generated">
            <a:extLst>
              <a:ext uri="{FF2B5EF4-FFF2-40B4-BE49-F238E27FC236}">
                <a16:creationId xmlns:a16="http://schemas.microsoft.com/office/drawing/2014/main" id="{8C31DBF2-E778-D349-8D0C-A895AB5ABC3E}"/>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331912" y="765175"/>
            <a:ext cx="5040313" cy="2663825"/>
          </a:xfrm>
        </p:spPr>
        <p:txBody>
          <a:bodyPr anchor="b"/>
          <a:lstStyle>
            <a:lvl1pPr algn="l">
              <a:defRPr sz="3000"/>
            </a:lvl1pPr>
          </a:lstStyle>
          <a:p>
            <a:r>
              <a:rPr lang="en-GB" dirty="0"/>
              <a:t>Thank you</a:t>
            </a:r>
            <a:endParaRPr lang="en-US" dirty="0"/>
          </a:p>
        </p:txBody>
      </p:sp>
      <p:sp>
        <p:nvSpPr>
          <p:cNvPr id="3" name="Subtitle 2"/>
          <p:cNvSpPr>
            <a:spLocks noGrp="1"/>
          </p:cNvSpPr>
          <p:nvPr>
            <p:ph type="subTitle" idx="1" hasCustomPrompt="1"/>
          </p:nvPr>
        </p:nvSpPr>
        <p:spPr>
          <a:xfrm>
            <a:off x="1331912" y="4980214"/>
            <a:ext cx="5040313" cy="1257071"/>
          </a:xfrm>
        </p:spPr>
        <p:txBody>
          <a:bodyPr>
            <a:normAutofit/>
          </a:bodyPr>
          <a:lstStyle>
            <a:lvl1pPr marL="0" indent="0" algn="l">
              <a:buNone/>
              <a:defRPr lang="en-GB" sz="1200" b="0" i="0" smtClean="0">
                <a:solidFill>
                  <a:srgbClr val="EF811B"/>
                </a:solidFill>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0" dirty="0">
                <a:solidFill>
                  <a:srgbClr val="EF7F1A"/>
                </a:solidFill>
              </a:rPr>
              <a:t>Charlie Waller Trust</a:t>
            </a:r>
          </a:p>
          <a:p>
            <a:r>
              <a:rPr lang="en-GB" dirty="0">
                <a:solidFill>
                  <a:srgbClr val="FFFFFF"/>
                </a:solidFill>
              </a:rPr>
              <a:t>First Floor, Rear Office </a:t>
            </a:r>
            <a:r>
              <a:rPr lang="en-GB" dirty="0">
                <a:solidFill>
                  <a:srgbClr val="EF7F1A"/>
                </a:solidFill>
              </a:rPr>
              <a:t>•</a:t>
            </a:r>
            <a:r>
              <a:rPr lang="en-GB" dirty="0">
                <a:solidFill>
                  <a:srgbClr val="FFFFFF"/>
                </a:solidFill>
              </a:rPr>
              <a:t> 32 High Street</a:t>
            </a:r>
            <a:br>
              <a:rPr lang="en-GB" dirty="0">
                <a:solidFill>
                  <a:srgbClr val="FFFFFF"/>
                </a:solidFill>
              </a:rPr>
            </a:br>
            <a:r>
              <a:rPr lang="en-GB" dirty="0">
                <a:solidFill>
                  <a:srgbClr val="FFFFFF"/>
                </a:solidFill>
              </a:rPr>
              <a:t>Thatcham </a:t>
            </a:r>
            <a:r>
              <a:rPr lang="en-GB" dirty="0">
                <a:solidFill>
                  <a:srgbClr val="EF7F1A"/>
                </a:solidFill>
              </a:rPr>
              <a:t>•</a:t>
            </a:r>
            <a:r>
              <a:rPr lang="en-GB" dirty="0">
                <a:solidFill>
                  <a:srgbClr val="FFFFFF"/>
                </a:solidFill>
              </a:rPr>
              <a:t> Berkshire RG19 3JD</a:t>
            </a:r>
          </a:p>
          <a:p>
            <a:r>
              <a:rPr lang="en-GB" dirty="0">
                <a:solidFill>
                  <a:srgbClr val="FFFFFF"/>
                </a:solidFill>
              </a:rPr>
              <a:t>01635 869754 </a:t>
            </a:r>
            <a:r>
              <a:rPr lang="en-GB" dirty="0">
                <a:solidFill>
                  <a:srgbClr val="EF7F1A"/>
                </a:solidFill>
              </a:rPr>
              <a:t>•</a:t>
            </a:r>
            <a:r>
              <a:rPr lang="en-GB" dirty="0">
                <a:solidFill>
                  <a:srgbClr val="FFFFFF"/>
                </a:solidFill>
              </a:rPr>
              <a:t> </a:t>
            </a:r>
            <a:r>
              <a:rPr lang="en-GB" dirty="0" err="1">
                <a:solidFill>
                  <a:srgbClr val="FFFFFF"/>
                </a:solidFill>
              </a:rPr>
              <a:t>admin@charliewaller.org</a:t>
            </a:r>
            <a:endParaRPr lang="en-GB" dirty="0">
              <a:solidFill>
                <a:srgbClr val="FFFFFF"/>
              </a:solidFill>
            </a:endParaRPr>
          </a:p>
        </p:txBody>
      </p:sp>
      <p:sp>
        <p:nvSpPr>
          <p:cNvPr id="5" name="Footer Placeholder 4"/>
          <p:cNvSpPr>
            <a:spLocks noGrp="1"/>
          </p:cNvSpPr>
          <p:nvPr>
            <p:ph type="ftr" sz="quarter" idx="11"/>
          </p:nvPr>
        </p:nvSpPr>
        <p:spPr>
          <a:xfrm>
            <a:off x="1331911" y="6237287"/>
            <a:ext cx="2438401" cy="269875"/>
          </a:xfrm>
        </p:spPr>
        <p:txBody>
          <a:bodyPr/>
          <a:lstStyle>
            <a:lvl1pPr>
              <a:defRPr sz="1200" b="1" i="0" baseline="0">
                <a:solidFill>
                  <a:srgbClr val="EF811B"/>
                </a:solidFill>
                <a:latin typeface="Brown-RegularItalic" pitchFamily="2" charset="77"/>
              </a:defRPr>
            </a:lvl1pPr>
          </a:lstStyle>
          <a:p>
            <a:endParaRPr lang="en-GB"/>
          </a:p>
        </p:txBody>
      </p:sp>
      <p:sp>
        <p:nvSpPr>
          <p:cNvPr id="10" name="Footer Placeholder 4">
            <a:extLst>
              <a:ext uri="{FF2B5EF4-FFF2-40B4-BE49-F238E27FC236}">
                <a16:creationId xmlns:a16="http://schemas.microsoft.com/office/drawing/2014/main" id="{34D152FF-FF2B-244A-B63C-688B3E62070C}"/>
              </a:ext>
            </a:extLst>
          </p:cNvPr>
          <p:cNvSpPr txBox="1">
            <a:spLocks/>
          </p:cNvSpPr>
          <p:nvPr/>
        </p:nvSpPr>
        <p:spPr>
          <a:xfrm>
            <a:off x="6244997" y="6237285"/>
            <a:ext cx="2438401" cy="269875"/>
          </a:xfrm>
          <a:prstGeom prst="rect">
            <a:avLst/>
          </a:prstGeom>
        </p:spPr>
        <p:txBody>
          <a:bodyPr vert="horz" lIns="0" tIns="0" rIns="0" bIns="0" rtlCol="0" anchor="b" anchorCtr="0"/>
          <a:lstStyle>
            <a:defPPr>
              <a:defRPr lang="en-US"/>
            </a:defPPr>
            <a:lvl1pPr marL="0" algn="l" defTabSz="457200" rtl="0" eaLnBrk="1" latinLnBrk="0" hangingPunct="1">
              <a:defRPr sz="1200" b="1" i="0" kern="1200" baseline="0">
                <a:solidFill>
                  <a:srgbClr val="EF811B"/>
                </a:solidFill>
                <a:latin typeface="Brown-RegularItalic"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GB" sz="800" b="0" i="0" kern="1200" baseline="0" dirty="0">
                <a:solidFill>
                  <a:schemeClr val="bg1"/>
                </a:solidFill>
                <a:effectLst/>
                <a:latin typeface="Roboto Slab Light" pitchFamily="2" charset="0"/>
                <a:ea typeface="Roboto Slab Light" pitchFamily="2" charset="0"/>
                <a:cs typeface="+mn-cs"/>
              </a:rPr>
              <a:t>Registered charity number 1109984</a:t>
            </a:r>
          </a:p>
        </p:txBody>
      </p:sp>
    </p:spTree>
    <p:extLst>
      <p:ext uri="{BB962C8B-B14F-4D97-AF65-F5344CB8AC3E}">
        <p14:creationId xmlns:p14="http://schemas.microsoft.com/office/powerpoint/2010/main" val="4112672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Final_Thankyou">
    <p:spTree>
      <p:nvGrpSpPr>
        <p:cNvPr id="1" name=""/>
        <p:cNvGrpSpPr/>
        <p:nvPr/>
      </p:nvGrpSpPr>
      <p:grpSpPr>
        <a:xfrm>
          <a:off x="0" y="0"/>
          <a:ext cx="0" cy="0"/>
          <a:chOff x="0" y="0"/>
          <a:chExt cx="0" cy="0"/>
        </a:xfrm>
      </p:grpSpPr>
      <p:pic>
        <p:nvPicPr>
          <p:cNvPr id="6" name="Picture 5" descr="A picture containing drawing, device&#10;&#10;Description automatically generated">
            <a:extLst>
              <a:ext uri="{FF2B5EF4-FFF2-40B4-BE49-F238E27FC236}">
                <a16:creationId xmlns:a16="http://schemas.microsoft.com/office/drawing/2014/main" id="{8C31DBF2-E778-D349-8D0C-A895AB5ABC3E}"/>
              </a:ext>
            </a:extLst>
          </p:cNvPr>
          <p:cNvPicPr>
            <a:picLocks noChangeAspect="1"/>
          </p:cNvPicPr>
          <p:nvPr/>
        </p:nvPicPr>
        <p:blipFill>
          <a:blip r:embed="rId2"/>
          <a:stretch>
            <a:fillRect/>
          </a:stretch>
        </p:blipFill>
        <p:spPr>
          <a:xfrm>
            <a:off x="0" y="0"/>
            <a:ext cx="9144000" cy="6858000"/>
          </a:xfrm>
          <a:prstGeom prst="rect">
            <a:avLst/>
          </a:prstGeom>
        </p:spPr>
      </p:pic>
      <p:sp>
        <p:nvSpPr>
          <p:cNvPr id="5" name="Footer Placeholder 4"/>
          <p:cNvSpPr>
            <a:spLocks noGrp="1"/>
          </p:cNvSpPr>
          <p:nvPr>
            <p:ph type="ftr" sz="quarter" idx="11"/>
          </p:nvPr>
        </p:nvSpPr>
        <p:spPr>
          <a:xfrm>
            <a:off x="1331911" y="6237287"/>
            <a:ext cx="2438401" cy="269875"/>
          </a:xfrm>
        </p:spPr>
        <p:txBody>
          <a:bodyPr/>
          <a:lstStyle>
            <a:lvl1pPr>
              <a:defRPr sz="1200" b="1" i="0" baseline="0">
                <a:solidFill>
                  <a:srgbClr val="EF811B"/>
                </a:solidFill>
                <a:latin typeface="Brown-RegularItalic" pitchFamily="2" charset="77"/>
              </a:defRPr>
            </a:lvl1pPr>
          </a:lstStyle>
          <a:p>
            <a:endParaRPr lang="en-GB"/>
          </a:p>
        </p:txBody>
      </p:sp>
      <p:sp>
        <p:nvSpPr>
          <p:cNvPr id="19" name="Subtitle 2">
            <a:extLst>
              <a:ext uri="{FF2B5EF4-FFF2-40B4-BE49-F238E27FC236}">
                <a16:creationId xmlns:a16="http://schemas.microsoft.com/office/drawing/2014/main" id="{AFFE21A3-0B27-AD43-AB53-3A82C31FC5C5}"/>
              </a:ext>
            </a:extLst>
          </p:cNvPr>
          <p:cNvSpPr>
            <a:spLocks noGrp="1"/>
          </p:cNvSpPr>
          <p:nvPr>
            <p:ph type="subTitle" idx="1"/>
          </p:nvPr>
        </p:nvSpPr>
        <p:spPr>
          <a:xfrm>
            <a:off x="934759" y="3746427"/>
            <a:ext cx="5040313" cy="2478086"/>
          </a:xfrm>
        </p:spPr>
        <p:txBody>
          <a:bodyPr>
            <a:normAutofit/>
          </a:bodyPr>
          <a:lstStyle>
            <a:lvl1pPr marL="0" indent="0" algn="l">
              <a:buNone/>
              <a:defRPr sz="2100" baseline="0">
                <a:solidFill>
                  <a:schemeClr val="bg1"/>
                </a:solidFill>
                <a:latin typeface="Brown-RegularItalic"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Oval 12">
            <a:extLst>
              <a:ext uri="{FF2B5EF4-FFF2-40B4-BE49-F238E27FC236}">
                <a16:creationId xmlns:a16="http://schemas.microsoft.com/office/drawing/2014/main" id="{4B17484E-D401-9340-9F36-9203F9407A00}"/>
              </a:ext>
            </a:extLst>
          </p:cNvPr>
          <p:cNvSpPr>
            <a:spLocks noChangeAspect="1"/>
          </p:cNvSpPr>
          <p:nvPr/>
        </p:nvSpPr>
        <p:spPr>
          <a:xfrm>
            <a:off x="6516216" y="3514991"/>
            <a:ext cx="2327553" cy="2463612"/>
          </a:xfrm>
          <a:prstGeom prst="ellipse">
            <a:avLst/>
          </a:prstGeom>
          <a:solidFill>
            <a:srgbClr val="03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28BA930-CE36-7B41-A4BC-BAD3D11F0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913" y="1556792"/>
            <a:ext cx="2768600" cy="736600"/>
          </a:xfrm>
          <a:prstGeom prst="rect">
            <a:avLst/>
          </a:prstGeom>
        </p:spPr>
      </p:pic>
      <p:grpSp>
        <p:nvGrpSpPr>
          <p:cNvPr id="12" name="Group 11">
            <a:extLst>
              <a:ext uri="{FF2B5EF4-FFF2-40B4-BE49-F238E27FC236}">
                <a16:creationId xmlns:a16="http://schemas.microsoft.com/office/drawing/2014/main" id="{8439C9DE-B19E-AC47-90C2-BEDD7D3E5DFB}"/>
              </a:ext>
            </a:extLst>
          </p:cNvPr>
          <p:cNvGrpSpPr/>
          <p:nvPr/>
        </p:nvGrpSpPr>
        <p:grpSpPr>
          <a:xfrm>
            <a:off x="6760125" y="3757047"/>
            <a:ext cx="1954089" cy="1979500"/>
            <a:chOff x="6012104" y="4930467"/>
            <a:chExt cx="1964391" cy="1971858"/>
          </a:xfrm>
          <a:solidFill>
            <a:schemeClr val="bg1"/>
          </a:solidFill>
        </p:grpSpPr>
        <p:sp>
          <p:nvSpPr>
            <p:cNvPr id="14" name="Oval 13">
              <a:extLst>
                <a:ext uri="{FF2B5EF4-FFF2-40B4-BE49-F238E27FC236}">
                  <a16:creationId xmlns:a16="http://schemas.microsoft.com/office/drawing/2014/main" id="{2C5093D0-007D-0D4C-B5CD-2910AB346CD9}"/>
                </a:ext>
              </a:extLst>
            </p:cNvPr>
            <p:cNvSpPr>
              <a:spLocks noChangeAspect="1"/>
            </p:cNvSpPr>
            <p:nvPr userDrawn="1"/>
          </p:nvSpPr>
          <p:spPr>
            <a:xfrm>
              <a:off x="6012104" y="4930467"/>
              <a:ext cx="1964391" cy="1971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AADFB72-1159-9245-9AA1-F5E137D684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22041" y="6038287"/>
              <a:ext cx="1386623" cy="440198"/>
            </a:xfrm>
            <a:prstGeom prst="rect">
              <a:avLst/>
            </a:prstGeom>
            <a:grpFill/>
            <a:ln>
              <a:noFill/>
            </a:ln>
          </p:spPr>
        </p:pic>
        <p:pic>
          <p:nvPicPr>
            <p:cNvPr id="21" name="Picture 20">
              <a:extLst>
                <a:ext uri="{FF2B5EF4-FFF2-40B4-BE49-F238E27FC236}">
                  <a16:creationId xmlns:a16="http://schemas.microsoft.com/office/drawing/2014/main" id="{AFA079FA-4DF2-5C45-8732-8EE25BA56C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33299" y="5382899"/>
              <a:ext cx="1373431" cy="526851"/>
            </a:xfrm>
            <a:prstGeom prst="rect">
              <a:avLst/>
            </a:prstGeom>
            <a:grpFill/>
            <a:ln>
              <a:noFill/>
            </a:ln>
          </p:spPr>
        </p:pic>
      </p:grpSp>
    </p:spTree>
    <p:extLst>
      <p:ext uri="{BB962C8B-B14F-4D97-AF65-F5344CB8AC3E}">
        <p14:creationId xmlns:p14="http://schemas.microsoft.com/office/powerpoint/2010/main" val="2114750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784BD3-4932-4FE6-B55D-1FD641A9AEB4}" type="datetimeFigureOut">
              <a:rPr lang="en-GB" smtClean="0"/>
              <a:t>28/10/2020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3D65FF9-0038-4CBC-BFDD-7E5229F12073}" type="slidenum">
              <a:rPr lang="en-GB" smtClean="0"/>
              <a:t>‹#›</a:t>
            </a:fld>
            <a:endParaRPr lang="en-GB"/>
          </a:p>
        </p:txBody>
      </p:sp>
    </p:spTree>
    <p:extLst>
      <p:ext uri="{BB962C8B-B14F-4D97-AF65-F5344CB8AC3E}">
        <p14:creationId xmlns:p14="http://schemas.microsoft.com/office/powerpoint/2010/main" val="4076724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33C7C4-8240-1D49-B4A5-D3132FA3B8A4}"/>
              </a:ext>
            </a:extLst>
          </p:cNvPr>
          <p:cNvSpPr/>
          <p:nvPr userDrawn="1"/>
        </p:nvSpPr>
        <p:spPr>
          <a:xfrm>
            <a:off x="1" y="6129716"/>
            <a:ext cx="9143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5" name="Picture 4">
            <a:extLst>
              <a:ext uri="{FF2B5EF4-FFF2-40B4-BE49-F238E27FC236}">
                <a16:creationId xmlns:a16="http://schemas.microsoft.com/office/drawing/2014/main" id="{C8ECE1C0-325D-C545-90BF-9D2CDBFE6C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19" y="6220611"/>
            <a:ext cx="1403411" cy="500140"/>
          </a:xfrm>
          <a:prstGeom prst="rect">
            <a:avLst/>
          </a:prstGeom>
        </p:spPr>
      </p:pic>
      <p:sp>
        <p:nvSpPr>
          <p:cNvPr id="6" name="Rectangle 5">
            <a:extLst>
              <a:ext uri="{FF2B5EF4-FFF2-40B4-BE49-F238E27FC236}">
                <a16:creationId xmlns:a16="http://schemas.microsoft.com/office/drawing/2014/main" id="{3C6538F9-1918-2140-8578-3520B96E4B17}"/>
              </a:ext>
            </a:extLst>
          </p:cNvPr>
          <p:cNvSpPr/>
          <p:nvPr userDrawn="1"/>
        </p:nvSpPr>
        <p:spPr>
          <a:xfrm>
            <a:off x="-1" y="0"/>
            <a:ext cx="11523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Text Placeholder 11">
            <a:extLst>
              <a:ext uri="{FF2B5EF4-FFF2-40B4-BE49-F238E27FC236}">
                <a16:creationId xmlns:a16="http://schemas.microsoft.com/office/drawing/2014/main" id="{62296392-260A-0E49-9E75-359D8CE713A5}"/>
              </a:ext>
            </a:extLst>
          </p:cNvPr>
          <p:cNvSpPr>
            <a:spLocks noGrp="1"/>
          </p:cNvSpPr>
          <p:nvPr>
            <p:ph type="body" sz="quarter" idx="12" hasCustomPrompt="1"/>
          </p:nvPr>
        </p:nvSpPr>
        <p:spPr>
          <a:xfrm>
            <a:off x="1002506" y="1943100"/>
            <a:ext cx="7025879" cy="3517174"/>
          </a:xfrm>
          <a:prstGeom prst="rect">
            <a:avLst/>
          </a:prstGeom>
        </p:spPr>
        <p:txBody>
          <a:bodyPr/>
          <a:lstStyle>
            <a:lvl1pPr marL="0" indent="0">
              <a:buNone/>
              <a:defRPr>
                <a:solidFill>
                  <a:srgbClr val="000000"/>
                </a:solidFill>
                <a:latin typeface="+mn-lt"/>
                <a:cs typeface="Arial" panose="020B0604020202020204" pitchFamily="34" charset="0"/>
              </a:defRPr>
            </a:lvl1pPr>
            <a:lvl2pPr marL="342900" indent="0">
              <a:buNone/>
              <a:defRPr/>
            </a:lvl2pPr>
          </a:lstStyle>
          <a:p>
            <a:pPr lvl="0"/>
            <a:r>
              <a:rPr lang="en-US" dirty="0"/>
              <a:t>[add body or bullet text here]</a:t>
            </a:r>
          </a:p>
        </p:txBody>
      </p:sp>
      <p:sp>
        <p:nvSpPr>
          <p:cNvPr id="8" name="Text Placeholder 6">
            <a:extLst>
              <a:ext uri="{FF2B5EF4-FFF2-40B4-BE49-F238E27FC236}">
                <a16:creationId xmlns:a16="http://schemas.microsoft.com/office/drawing/2014/main" id="{7E77B857-528E-7A4A-8169-ABCFFD72DC8C}"/>
              </a:ext>
            </a:extLst>
          </p:cNvPr>
          <p:cNvSpPr>
            <a:spLocks noGrp="1"/>
          </p:cNvSpPr>
          <p:nvPr>
            <p:ph type="body" sz="quarter" idx="11" hasCustomPrompt="1"/>
          </p:nvPr>
        </p:nvSpPr>
        <p:spPr>
          <a:xfrm>
            <a:off x="1002507" y="519114"/>
            <a:ext cx="3456385" cy="877887"/>
          </a:xfrm>
          <a:prstGeom prst="rect">
            <a:avLst/>
          </a:prstGeom>
        </p:spPr>
        <p:txBody>
          <a:bodyPr/>
          <a:lstStyle>
            <a:lvl1pPr marL="0" indent="0">
              <a:buNone/>
              <a:defRPr sz="2850" b="1">
                <a:latin typeface="+mn-lt"/>
                <a:cs typeface="Arial" panose="020B0604020202020204" pitchFamily="34" charset="0"/>
              </a:defRPr>
            </a:lvl1pPr>
            <a:lvl2pPr marL="342900" indent="0">
              <a:buNone/>
              <a:defRPr/>
            </a:lvl2pPr>
          </a:lstStyle>
          <a:p>
            <a:pPr lvl="0"/>
            <a:r>
              <a:rPr lang="en-US" dirty="0"/>
              <a:t>[Heading text]</a:t>
            </a:r>
          </a:p>
        </p:txBody>
      </p:sp>
    </p:spTree>
    <p:extLst>
      <p:ext uri="{BB962C8B-B14F-4D97-AF65-F5344CB8AC3E}">
        <p14:creationId xmlns:p14="http://schemas.microsoft.com/office/powerpoint/2010/main" val="179480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Section_Teal">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8A560D82-2380-8447-ADA5-39600CBA794D}"/>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331912" y="765175"/>
            <a:ext cx="5040313" cy="2663825"/>
          </a:xfrm>
        </p:spPr>
        <p:txBody>
          <a:bodyPr anchor="b"/>
          <a:lstStyle>
            <a:lvl1pPr algn="l">
              <a:defRPr sz="3000" b="1" i="0">
                <a:latin typeface="Brown-RegularItalic"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331912" y="3759200"/>
            <a:ext cx="5040313" cy="2478086"/>
          </a:xfrm>
        </p:spPr>
        <p:txBody>
          <a:bodyPr>
            <a:normAutofit/>
          </a:bodyPr>
          <a:lstStyle>
            <a:lvl1pPr marL="0" indent="0" algn="l">
              <a:buNone/>
              <a:defRPr sz="2100" b="0" i="0">
                <a:solidFill>
                  <a:schemeClr val="bg1"/>
                </a:solidFill>
                <a:latin typeface="Brown-RegularItalic"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F98A2AE9-3517-A044-B6FE-FE392769C8B3}"/>
              </a:ext>
            </a:extLst>
          </p:cNvPr>
          <p:cNvSpPr>
            <a:spLocks noGrp="1"/>
          </p:cNvSpPr>
          <p:nvPr>
            <p:ph type="ftr" sz="quarter" idx="3"/>
          </p:nvPr>
        </p:nvSpPr>
        <p:spPr>
          <a:xfrm>
            <a:off x="1331912" y="6237287"/>
            <a:ext cx="3086100" cy="269875"/>
          </a:xfrm>
          <a:prstGeom prst="rect">
            <a:avLst/>
          </a:prstGeom>
        </p:spPr>
        <p:txBody>
          <a:bodyPr vert="horz" lIns="0" tIns="0" rIns="0" bIns="0" rtlCol="0" anchor="b" anchorCtr="0"/>
          <a:lstStyle>
            <a:lvl1pPr algn="l">
              <a:defRPr sz="800" b="1" i="0">
                <a:solidFill>
                  <a:schemeClr val="bg1"/>
                </a:solidFill>
                <a:latin typeface="Brown-RegularItalic" pitchFamily="2" charset="77"/>
              </a:defRPr>
            </a:lvl1pPr>
          </a:lstStyle>
          <a:p>
            <a:endParaRPr lang="en-GB"/>
          </a:p>
        </p:txBody>
      </p:sp>
      <p:sp>
        <p:nvSpPr>
          <p:cNvPr id="10" name="Slide Number Placeholder 5">
            <a:extLst>
              <a:ext uri="{FF2B5EF4-FFF2-40B4-BE49-F238E27FC236}">
                <a16:creationId xmlns:a16="http://schemas.microsoft.com/office/drawing/2014/main" id="{098DCA5B-A6B7-4946-8D3A-CD8ABA604A57}"/>
              </a:ext>
            </a:extLst>
          </p:cNvPr>
          <p:cNvSpPr>
            <a:spLocks noGrp="1"/>
          </p:cNvSpPr>
          <p:nvPr>
            <p:ph type="sldNum" sz="quarter" idx="4"/>
          </p:nvPr>
        </p:nvSpPr>
        <p:spPr>
          <a:xfrm>
            <a:off x="8208963" y="5967413"/>
            <a:ext cx="539750" cy="539750"/>
          </a:xfrm>
          <a:prstGeom prst="rect">
            <a:avLst/>
          </a:prstGeom>
        </p:spPr>
        <p:txBody>
          <a:bodyPr vert="horz" lIns="0" tIns="0" rIns="0" bIns="0" rtlCol="0" anchor="ctr"/>
          <a:lstStyle>
            <a:lvl1pPr algn="ctr">
              <a:defRPr sz="1200" b="1" i="0">
                <a:solidFill>
                  <a:srgbClr val="EF811B"/>
                </a:solidFill>
                <a:latin typeface="Brown-RegularItalic" pitchFamily="2" charset="77"/>
              </a:defRPr>
            </a:lvl1pPr>
          </a:lstStyle>
          <a:p>
            <a:fld id="{C3D65FF9-0038-4CBC-BFDD-7E5229F12073}" type="slidenum">
              <a:rPr lang="en-GB" smtClean="0"/>
              <a:t>‹#›</a:t>
            </a:fld>
            <a:endParaRPr lang="en-GB"/>
          </a:p>
        </p:txBody>
      </p:sp>
      <p:sp>
        <p:nvSpPr>
          <p:cNvPr id="11" name="Doughnut 10">
            <a:extLst>
              <a:ext uri="{FF2B5EF4-FFF2-40B4-BE49-F238E27FC236}">
                <a16:creationId xmlns:a16="http://schemas.microsoft.com/office/drawing/2014/main" id="{8EDBCD7C-D4C5-0141-BE7E-3E1A5007AF7C}"/>
              </a:ext>
            </a:extLst>
          </p:cNvPr>
          <p:cNvSpPr/>
          <p:nvPr/>
        </p:nvSpPr>
        <p:spPr>
          <a:xfrm>
            <a:off x="8208963" y="5967413"/>
            <a:ext cx="539750" cy="539750"/>
          </a:xfrm>
          <a:prstGeom prst="donut">
            <a:avLst>
              <a:gd name="adj" fmla="val 1326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61760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Section_Orange">
    <p:spTree>
      <p:nvGrpSpPr>
        <p:cNvPr id="1" name=""/>
        <p:cNvGrpSpPr/>
        <p:nvPr/>
      </p:nvGrpSpPr>
      <p:grpSpPr>
        <a:xfrm>
          <a:off x="0" y="0"/>
          <a:ext cx="0" cy="0"/>
          <a:chOff x="0" y="0"/>
          <a:chExt cx="0" cy="0"/>
        </a:xfrm>
      </p:grpSpPr>
      <p:pic>
        <p:nvPicPr>
          <p:cNvPr id="5" name="Picture 4" descr="A picture containing drawing, food&#10;&#10;Description automatically generated">
            <a:extLst>
              <a:ext uri="{FF2B5EF4-FFF2-40B4-BE49-F238E27FC236}">
                <a16:creationId xmlns:a16="http://schemas.microsoft.com/office/drawing/2014/main" id="{44F6A417-BFAD-BF46-83DE-70CA33FA0088}"/>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331912" y="765175"/>
            <a:ext cx="5040313" cy="2663825"/>
          </a:xfrm>
        </p:spPr>
        <p:txBody>
          <a:bodyPr anchor="b"/>
          <a:lstStyle>
            <a:lvl1pPr algn="l">
              <a:defRPr sz="3000" b="1" i="0">
                <a:solidFill>
                  <a:srgbClr val="005E84"/>
                </a:solidFill>
                <a:latin typeface="Brown-RegularItalic"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331912" y="3759200"/>
            <a:ext cx="5040313" cy="2478086"/>
          </a:xfrm>
        </p:spPr>
        <p:txBody>
          <a:bodyPr>
            <a:normAutofit/>
          </a:bodyPr>
          <a:lstStyle>
            <a:lvl1pPr marL="0" indent="0" algn="l">
              <a:buNone/>
              <a:defRPr sz="2100" b="0" i="0">
                <a:solidFill>
                  <a:schemeClr val="bg1"/>
                </a:solidFill>
                <a:latin typeface="Brown-RegularItalic"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F98A2AE9-3517-A044-B6FE-FE392769C8B3}"/>
              </a:ext>
            </a:extLst>
          </p:cNvPr>
          <p:cNvSpPr>
            <a:spLocks noGrp="1"/>
          </p:cNvSpPr>
          <p:nvPr>
            <p:ph type="ftr" sz="quarter" idx="3"/>
          </p:nvPr>
        </p:nvSpPr>
        <p:spPr>
          <a:xfrm>
            <a:off x="1331912" y="6237287"/>
            <a:ext cx="3086100" cy="269875"/>
          </a:xfrm>
          <a:prstGeom prst="rect">
            <a:avLst/>
          </a:prstGeom>
        </p:spPr>
        <p:txBody>
          <a:bodyPr vert="horz" lIns="0" tIns="0" rIns="0" bIns="0" rtlCol="0" anchor="b" anchorCtr="0"/>
          <a:lstStyle>
            <a:lvl1pPr algn="l">
              <a:defRPr sz="800" b="1" i="0">
                <a:solidFill>
                  <a:schemeClr val="bg1"/>
                </a:solidFill>
                <a:latin typeface="Brown-RegularItalic" pitchFamily="2" charset="77"/>
              </a:defRPr>
            </a:lvl1pPr>
          </a:lstStyle>
          <a:p>
            <a:endParaRPr lang="en-GB"/>
          </a:p>
        </p:txBody>
      </p:sp>
      <p:sp>
        <p:nvSpPr>
          <p:cNvPr id="10" name="Slide Number Placeholder 5">
            <a:extLst>
              <a:ext uri="{FF2B5EF4-FFF2-40B4-BE49-F238E27FC236}">
                <a16:creationId xmlns:a16="http://schemas.microsoft.com/office/drawing/2014/main" id="{098DCA5B-A6B7-4946-8D3A-CD8ABA604A57}"/>
              </a:ext>
            </a:extLst>
          </p:cNvPr>
          <p:cNvSpPr>
            <a:spLocks noGrp="1"/>
          </p:cNvSpPr>
          <p:nvPr>
            <p:ph type="sldNum" sz="quarter" idx="4"/>
          </p:nvPr>
        </p:nvSpPr>
        <p:spPr>
          <a:xfrm>
            <a:off x="8208963" y="5967413"/>
            <a:ext cx="539750" cy="539750"/>
          </a:xfrm>
          <a:prstGeom prst="rect">
            <a:avLst/>
          </a:prstGeom>
        </p:spPr>
        <p:txBody>
          <a:bodyPr vert="horz" lIns="0" tIns="0" rIns="0" bIns="0" rtlCol="0" anchor="ctr"/>
          <a:lstStyle>
            <a:lvl1pPr algn="ctr">
              <a:defRPr sz="1200" b="1" i="0">
                <a:solidFill>
                  <a:schemeClr val="bg1"/>
                </a:solidFill>
                <a:latin typeface="Brown-RegularItalic" pitchFamily="2" charset="77"/>
              </a:defRPr>
            </a:lvl1pPr>
          </a:lstStyle>
          <a:p>
            <a:fld id="{C3D65FF9-0038-4CBC-BFDD-7E5229F12073}" type="slidenum">
              <a:rPr lang="en-GB" smtClean="0"/>
              <a:t>‹#›</a:t>
            </a:fld>
            <a:endParaRPr lang="en-GB"/>
          </a:p>
        </p:txBody>
      </p:sp>
      <p:sp>
        <p:nvSpPr>
          <p:cNvPr id="11" name="Doughnut 10">
            <a:extLst>
              <a:ext uri="{FF2B5EF4-FFF2-40B4-BE49-F238E27FC236}">
                <a16:creationId xmlns:a16="http://schemas.microsoft.com/office/drawing/2014/main" id="{8EDBCD7C-D4C5-0141-BE7E-3E1A5007AF7C}"/>
              </a:ext>
            </a:extLst>
          </p:cNvPr>
          <p:cNvSpPr/>
          <p:nvPr/>
        </p:nvSpPr>
        <p:spPr>
          <a:xfrm>
            <a:off x="8208963" y="5967413"/>
            <a:ext cx="539750" cy="539750"/>
          </a:xfrm>
          <a:prstGeom prst="donut">
            <a:avLst>
              <a:gd name="adj" fmla="val 1326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F70A0A34-31C1-604D-86C3-E36C79EB7A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0232" y="383971"/>
            <a:ext cx="1432800" cy="381204"/>
          </a:xfrm>
          <a:prstGeom prst="rect">
            <a:avLst/>
          </a:prstGeom>
        </p:spPr>
      </p:pic>
    </p:spTree>
    <p:extLst>
      <p:ext uri="{BB962C8B-B14F-4D97-AF65-F5344CB8AC3E}">
        <p14:creationId xmlns:p14="http://schemas.microsoft.com/office/powerpoint/2010/main" val="4294550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over/Section_Blue">
    <p:spTree>
      <p:nvGrpSpPr>
        <p:cNvPr id="1" name=""/>
        <p:cNvGrpSpPr/>
        <p:nvPr/>
      </p:nvGrpSpPr>
      <p:grpSpPr>
        <a:xfrm>
          <a:off x="0" y="0"/>
          <a:ext cx="0" cy="0"/>
          <a:chOff x="0" y="0"/>
          <a:chExt cx="0" cy="0"/>
        </a:xfrm>
      </p:grpSpPr>
      <p:pic>
        <p:nvPicPr>
          <p:cNvPr id="6" name="Picture 5" descr="A picture containing device&#10;&#10;Description automatically generated">
            <a:extLst>
              <a:ext uri="{FF2B5EF4-FFF2-40B4-BE49-F238E27FC236}">
                <a16:creationId xmlns:a16="http://schemas.microsoft.com/office/drawing/2014/main" id="{1A963A61-F056-0B49-8378-503986F0830D}"/>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331912" y="765175"/>
            <a:ext cx="5040313" cy="2663825"/>
          </a:xfrm>
        </p:spPr>
        <p:txBody>
          <a:bodyPr anchor="b"/>
          <a:lstStyle>
            <a:lvl1pPr algn="l">
              <a:defRPr sz="3000" b="1" i="0">
                <a:solidFill>
                  <a:srgbClr val="005E84"/>
                </a:solidFill>
                <a:latin typeface="Brown-RegularItalic"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331912" y="3759200"/>
            <a:ext cx="5040313" cy="2478086"/>
          </a:xfrm>
        </p:spPr>
        <p:txBody>
          <a:bodyPr>
            <a:normAutofit/>
          </a:bodyPr>
          <a:lstStyle>
            <a:lvl1pPr marL="0" indent="0" algn="l">
              <a:buNone/>
              <a:defRPr sz="2100" b="0" i="0">
                <a:solidFill>
                  <a:schemeClr val="bg1"/>
                </a:solidFill>
                <a:latin typeface="Brown-RegularItalic"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F98A2AE9-3517-A044-B6FE-FE392769C8B3}"/>
              </a:ext>
            </a:extLst>
          </p:cNvPr>
          <p:cNvSpPr>
            <a:spLocks noGrp="1"/>
          </p:cNvSpPr>
          <p:nvPr>
            <p:ph type="ftr" sz="quarter" idx="3"/>
          </p:nvPr>
        </p:nvSpPr>
        <p:spPr>
          <a:xfrm>
            <a:off x="1331912" y="6237287"/>
            <a:ext cx="3086100" cy="269875"/>
          </a:xfrm>
          <a:prstGeom prst="rect">
            <a:avLst/>
          </a:prstGeom>
        </p:spPr>
        <p:txBody>
          <a:bodyPr vert="horz" lIns="0" tIns="0" rIns="0" bIns="0" rtlCol="0" anchor="b" anchorCtr="0"/>
          <a:lstStyle>
            <a:lvl1pPr algn="l">
              <a:defRPr sz="800" b="1" i="0">
                <a:solidFill>
                  <a:schemeClr val="bg1"/>
                </a:solidFill>
                <a:latin typeface="Brown-RegularItalic" pitchFamily="2" charset="77"/>
              </a:defRPr>
            </a:lvl1pPr>
          </a:lstStyle>
          <a:p>
            <a:endParaRPr lang="en-GB"/>
          </a:p>
        </p:txBody>
      </p:sp>
      <p:sp>
        <p:nvSpPr>
          <p:cNvPr id="10" name="Slide Number Placeholder 5">
            <a:extLst>
              <a:ext uri="{FF2B5EF4-FFF2-40B4-BE49-F238E27FC236}">
                <a16:creationId xmlns:a16="http://schemas.microsoft.com/office/drawing/2014/main" id="{098DCA5B-A6B7-4946-8D3A-CD8ABA604A57}"/>
              </a:ext>
            </a:extLst>
          </p:cNvPr>
          <p:cNvSpPr>
            <a:spLocks noGrp="1"/>
          </p:cNvSpPr>
          <p:nvPr>
            <p:ph type="sldNum" sz="quarter" idx="4"/>
          </p:nvPr>
        </p:nvSpPr>
        <p:spPr>
          <a:xfrm>
            <a:off x="8208963" y="5967413"/>
            <a:ext cx="539750" cy="539750"/>
          </a:xfrm>
          <a:prstGeom prst="rect">
            <a:avLst/>
          </a:prstGeom>
        </p:spPr>
        <p:txBody>
          <a:bodyPr vert="horz" lIns="0" tIns="0" rIns="0" bIns="0" rtlCol="0" anchor="ctr"/>
          <a:lstStyle>
            <a:lvl1pPr algn="ctr">
              <a:defRPr sz="1200" b="1" i="0">
                <a:solidFill>
                  <a:schemeClr val="bg1"/>
                </a:solidFill>
                <a:latin typeface="Brown-RegularItalic" pitchFamily="2" charset="77"/>
              </a:defRPr>
            </a:lvl1pPr>
          </a:lstStyle>
          <a:p>
            <a:fld id="{C3D65FF9-0038-4CBC-BFDD-7E5229F12073}" type="slidenum">
              <a:rPr lang="en-GB" smtClean="0"/>
              <a:t>‹#›</a:t>
            </a:fld>
            <a:endParaRPr lang="en-GB"/>
          </a:p>
        </p:txBody>
      </p:sp>
      <p:sp>
        <p:nvSpPr>
          <p:cNvPr id="11" name="Doughnut 10">
            <a:extLst>
              <a:ext uri="{FF2B5EF4-FFF2-40B4-BE49-F238E27FC236}">
                <a16:creationId xmlns:a16="http://schemas.microsoft.com/office/drawing/2014/main" id="{8EDBCD7C-D4C5-0141-BE7E-3E1A5007AF7C}"/>
              </a:ext>
            </a:extLst>
          </p:cNvPr>
          <p:cNvSpPr/>
          <p:nvPr/>
        </p:nvSpPr>
        <p:spPr>
          <a:xfrm>
            <a:off x="8208963" y="5967413"/>
            <a:ext cx="539750" cy="539750"/>
          </a:xfrm>
          <a:prstGeom prst="donut">
            <a:avLst>
              <a:gd name="adj" fmla="val 1326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9898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Section_Green">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7EAFB47-539C-6B46-81A0-0C477A72A486}"/>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331912" y="765175"/>
            <a:ext cx="5040313" cy="2663825"/>
          </a:xfrm>
        </p:spPr>
        <p:txBody>
          <a:bodyPr anchor="b"/>
          <a:lstStyle>
            <a:lvl1pPr algn="l">
              <a:defRPr sz="3000" b="1" i="0">
                <a:solidFill>
                  <a:srgbClr val="005E84"/>
                </a:solidFill>
                <a:latin typeface="Brown-RegularItalic"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331912" y="3759200"/>
            <a:ext cx="5040313" cy="2478086"/>
          </a:xfrm>
        </p:spPr>
        <p:txBody>
          <a:bodyPr>
            <a:normAutofit/>
          </a:bodyPr>
          <a:lstStyle>
            <a:lvl1pPr marL="0" indent="0" algn="l">
              <a:buNone/>
              <a:defRPr sz="2100" b="0" i="0">
                <a:solidFill>
                  <a:schemeClr val="bg1"/>
                </a:solidFill>
                <a:latin typeface="Brown-RegularItalic"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F98A2AE9-3517-A044-B6FE-FE392769C8B3}"/>
              </a:ext>
            </a:extLst>
          </p:cNvPr>
          <p:cNvSpPr>
            <a:spLocks noGrp="1"/>
          </p:cNvSpPr>
          <p:nvPr>
            <p:ph type="ftr" sz="quarter" idx="3"/>
          </p:nvPr>
        </p:nvSpPr>
        <p:spPr>
          <a:xfrm>
            <a:off x="1331912" y="6237287"/>
            <a:ext cx="3086100" cy="269875"/>
          </a:xfrm>
          <a:prstGeom prst="rect">
            <a:avLst/>
          </a:prstGeom>
        </p:spPr>
        <p:txBody>
          <a:bodyPr vert="horz" lIns="0" tIns="0" rIns="0" bIns="0" rtlCol="0" anchor="b" anchorCtr="0"/>
          <a:lstStyle>
            <a:lvl1pPr algn="l">
              <a:defRPr sz="800" b="1" i="0">
                <a:solidFill>
                  <a:schemeClr val="bg1"/>
                </a:solidFill>
                <a:latin typeface="Brown-RegularItalic" pitchFamily="2" charset="77"/>
              </a:defRPr>
            </a:lvl1pPr>
          </a:lstStyle>
          <a:p>
            <a:endParaRPr lang="en-GB"/>
          </a:p>
        </p:txBody>
      </p:sp>
      <p:sp>
        <p:nvSpPr>
          <p:cNvPr id="10" name="Slide Number Placeholder 5">
            <a:extLst>
              <a:ext uri="{FF2B5EF4-FFF2-40B4-BE49-F238E27FC236}">
                <a16:creationId xmlns:a16="http://schemas.microsoft.com/office/drawing/2014/main" id="{098DCA5B-A6B7-4946-8D3A-CD8ABA604A57}"/>
              </a:ext>
            </a:extLst>
          </p:cNvPr>
          <p:cNvSpPr>
            <a:spLocks noGrp="1"/>
          </p:cNvSpPr>
          <p:nvPr>
            <p:ph type="sldNum" sz="quarter" idx="4"/>
          </p:nvPr>
        </p:nvSpPr>
        <p:spPr>
          <a:xfrm>
            <a:off x="8208963" y="5967413"/>
            <a:ext cx="539750" cy="539750"/>
          </a:xfrm>
          <a:prstGeom prst="rect">
            <a:avLst/>
          </a:prstGeom>
        </p:spPr>
        <p:txBody>
          <a:bodyPr vert="horz" lIns="0" tIns="0" rIns="0" bIns="0" rtlCol="0" anchor="ctr"/>
          <a:lstStyle>
            <a:lvl1pPr algn="ctr">
              <a:defRPr sz="1200" b="1" i="0">
                <a:solidFill>
                  <a:schemeClr val="bg1"/>
                </a:solidFill>
                <a:latin typeface="Brown-RegularItalic" pitchFamily="2" charset="77"/>
              </a:defRPr>
            </a:lvl1pPr>
          </a:lstStyle>
          <a:p>
            <a:fld id="{C3D65FF9-0038-4CBC-BFDD-7E5229F12073}" type="slidenum">
              <a:rPr lang="en-GB" smtClean="0"/>
              <a:t>‹#›</a:t>
            </a:fld>
            <a:endParaRPr lang="en-GB"/>
          </a:p>
        </p:txBody>
      </p:sp>
      <p:sp>
        <p:nvSpPr>
          <p:cNvPr id="11" name="Doughnut 10">
            <a:extLst>
              <a:ext uri="{FF2B5EF4-FFF2-40B4-BE49-F238E27FC236}">
                <a16:creationId xmlns:a16="http://schemas.microsoft.com/office/drawing/2014/main" id="{8EDBCD7C-D4C5-0141-BE7E-3E1A5007AF7C}"/>
              </a:ext>
            </a:extLst>
          </p:cNvPr>
          <p:cNvSpPr/>
          <p:nvPr/>
        </p:nvSpPr>
        <p:spPr>
          <a:xfrm>
            <a:off x="8208963" y="5967413"/>
            <a:ext cx="539750" cy="539750"/>
          </a:xfrm>
          <a:prstGeom prst="donut">
            <a:avLst>
              <a:gd name="adj" fmla="val 1326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7007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Section_Lilac">
    <p:spTree>
      <p:nvGrpSpPr>
        <p:cNvPr id="1" name=""/>
        <p:cNvGrpSpPr/>
        <p:nvPr/>
      </p:nvGrpSpPr>
      <p:grpSpPr>
        <a:xfrm>
          <a:off x="0" y="0"/>
          <a:ext cx="0" cy="0"/>
          <a:chOff x="0" y="0"/>
          <a:chExt cx="0" cy="0"/>
        </a:xfrm>
      </p:grpSpPr>
      <p:pic>
        <p:nvPicPr>
          <p:cNvPr id="6" name="Picture 5" descr="A picture containing drawing, device&#10;&#10;Description automatically generated">
            <a:extLst>
              <a:ext uri="{FF2B5EF4-FFF2-40B4-BE49-F238E27FC236}">
                <a16:creationId xmlns:a16="http://schemas.microsoft.com/office/drawing/2014/main" id="{F0A69D7D-3B91-E549-8AF4-0DB964544DF4}"/>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331912" y="765175"/>
            <a:ext cx="5040313" cy="2663825"/>
          </a:xfrm>
        </p:spPr>
        <p:txBody>
          <a:bodyPr anchor="b"/>
          <a:lstStyle>
            <a:lvl1pPr algn="l">
              <a:defRPr sz="3000" b="1" i="0">
                <a:solidFill>
                  <a:srgbClr val="005E84"/>
                </a:solidFill>
                <a:latin typeface="Brown-RegularItalic"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331912" y="3759200"/>
            <a:ext cx="5040313" cy="2478086"/>
          </a:xfrm>
        </p:spPr>
        <p:txBody>
          <a:bodyPr>
            <a:normAutofit/>
          </a:bodyPr>
          <a:lstStyle>
            <a:lvl1pPr marL="0" indent="0" algn="l">
              <a:buNone/>
              <a:defRPr sz="2100" b="0" i="0">
                <a:solidFill>
                  <a:schemeClr val="bg1"/>
                </a:solidFill>
                <a:latin typeface="Brown-RegularItalic"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F98A2AE9-3517-A044-B6FE-FE392769C8B3}"/>
              </a:ext>
            </a:extLst>
          </p:cNvPr>
          <p:cNvSpPr>
            <a:spLocks noGrp="1"/>
          </p:cNvSpPr>
          <p:nvPr>
            <p:ph type="ftr" sz="quarter" idx="3"/>
          </p:nvPr>
        </p:nvSpPr>
        <p:spPr>
          <a:xfrm>
            <a:off x="1331912" y="6237287"/>
            <a:ext cx="3086100" cy="269875"/>
          </a:xfrm>
          <a:prstGeom prst="rect">
            <a:avLst/>
          </a:prstGeom>
        </p:spPr>
        <p:txBody>
          <a:bodyPr vert="horz" lIns="0" tIns="0" rIns="0" bIns="0" rtlCol="0" anchor="b" anchorCtr="0"/>
          <a:lstStyle>
            <a:lvl1pPr algn="l">
              <a:defRPr sz="800" b="1" i="0">
                <a:solidFill>
                  <a:schemeClr val="bg1"/>
                </a:solidFill>
                <a:latin typeface="Brown-RegularItalic" pitchFamily="2" charset="77"/>
              </a:defRPr>
            </a:lvl1pPr>
          </a:lstStyle>
          <a:p>
            <a:endParaRPr lang="en-GB"/>
          </a:p>
        </p:txBody>
      </p:sp>
      <p:sp>
        <p:nvSpPr>
          <p:cNvPr id="10" name="Slide Number Placeholder 5">
            <a:extLst>
              <a:ext uri="{FF2B5EF4-FFF2-40B4-BE49-F238E27FC236}">
                <a16:creationId xmlns:a16="http://schemas.microsoft.com/office/drawing/2014/main" id="{098DCA5B-A6B7-4946-8D3A-CD8ABA604A57}"/>
              </a:ext>
            </a:extLst>
          </p:cNvPr>
          <p:cNvSpPr>
            <a:spLocks noGrp="1"/>
          </p:cNvSpPr>
          <p:nvPr>
            <p:ph type="sldNum" sz="quarter" idx="4"/>
          </p:nvPr>
        </p:nvSpPr>
        <p:spPr>
          <a:xfrm>
            <a:off x="8208963" y="5967413"/>
            <a:ext cx="539750" cy="539750"/>
          </a:xfrm>
          <a:prstGeom prst="rect">
            <a:avLst/>
          </a:prstGeom>
        </p:spPr>
        <p:txBody>
          <a:bodyPr vert="horz" lIns="0" tIns="0" rIns="0" bIns="0" rtlCol="0" anchor="ctr"/>
          <a:lstStyle>
            <a:lvl1pPr algn="ctr">
              <a:defRPr sz="1200" b="1" i="0">
                <a:solidFill>
                  <a:schemeClr val="bg1"/>
                </a:solidFill>
                <a:latin typeface="Brown-RegularItalic" pitchFamily="2" charset="77"/>
              </a:defRPr>
            </a:lvl1pPr>
          </a:lstStyle>
          <a:p>
            <a:fld id="{C3D65FF9-0038-4CBC-BFDD-7E5229F12073}" type="slidenum">
              <a:rPr lang="en-GB" smtClean="0"/>
              <a:t>‹#›</a:t>
            </a:fld>
            <a:endParaRPr lang="en-GB"/>
          </a:p>
        </p:txBody>
      </p:sp>
      <p:sp>
        <p:nvSpPr>
          <p:cNvPr id="11" name="Doughnut 10">
            <a:extLst>
              <a:ext uri="{FF2B5EF4-FFF2-40B4-BE49-F238E27FC236}">
                <a16:creationId xmlns:a16="http://schemas.microsoft.com/office/drawing/2014/main" id="{8EDBCD7C-D4C5-0141-BE7E-3E1A5007AF7C}"/>
              </a:ext>
            </a:extLst>
          </p:cNvPr>
          <p:cNvSpPr/>
          <p:nvPr/>
        </p:nvSpPr>
        <p:spPr>
          <a:xfrm>
            <a:off x="8208963" y="5967413"/>
            <a:ext cx="539750" cy="539750"/>
          </a:xfrm>
          <a:prstGeom prst="donut">
            <a:avLst>
              <a:gd name="adj" fmla="val 1326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89355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over/Section_Lime">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5AD79B1D-A52D-4045-9EAD-F055EB5BA4F4}"/>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331912" y="765175"/>
            <a:ext cx="5040313" cy="2663825"/>
          </a:xfrm>
        </p:spPr>
        <p:txBody>
          <a:bodyPr anchor="b"/>
          <a:lstStyle>
            <a:lvl1pPr algn="l">
              <a:defRPr sz="3000" b="1" i="0">
                <a:solidFill>
                  <a:srgbClr val="005E84"/>
                </a:solidFill>
                <a:latin typeface="Brown-RegularItalic"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331912" y="3759200"/>
            <a:ext cx="5040313" cy="2478086"/>
          </a:xfrm>
        </p:spPr>
        <p:txBody>
          <a:bodyPr>
            <a:normAutofit/>
          </a:bodyPr>
          <a:lstStyle>
            <a:lvl1pPr marL="0" indent="0" algn="l">
              <a:buNone/>
              <a:defRPr sz="2100" b="0" i="0">
                <a:solidFill>
                  <a:schemeClr val="bg1"/>
                </a:solidFill>
                <a:latin typeface="Brown-RegularItalic"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F98A2AE9-3517-A044-B6FE-FE392769C8B3}"/>
              </a:ext>
            </a:extLst>
          </p:cNvPr>
          <p:cNvSpPr>
            <a:spLocks noGrp="1"/>
          </p:cNvSpPr>
          <p:nvPr>
            <p:ph type="ftr" sz="quarter" idx="3"/>
          </p:nvPr>
        </p:nvSpPr>
        <p:spPr>
          <a:xfrm>
            <a:off x="1331912" y="6237287"/>
            <a:ext cx="3086100" cy="269875"/>
          </a:xfrm>
          <a:prstGeom prst="rect">
            <a:avLst/>
          </a:prstGeom>
        </p:spPr>
        <p:txBody>
          <a:bodyPr vert="horz" lIns="0" tIns="0" rIns="0" bIns="0" rtlCol="0" anchor="b" anchorCtr="0"/>
          <a:lstStyle>
            <a:lvl1pPr algn="l">
              <a:defRPr sz="800" b="1" i="0">
                <a:solidFill>
                  <a:schemeClr val="bg1"/>
                </a:solidFill>
                <a:latin typeface="Brown-RegularItalic" pitchFamily="2" charset="77"/>
              </a:defRPr>
            </a:lvl1pPr>
          </a:lstStyle>
          <a:p>
            <a:endParaRPr lang="en-GB"/>
          </a:p>
        </p:txBody>
      </p:sp>
      <p:sp>
        <p:nvSpPr>
          <p:cNvPr id="10" name="Slide Number Placeholder 5">
            <a:extLst>
              <a:ext uri="{FF2B5EF4-FFF2-40B4-BE49-F238E27FC236}">
                <a16:creationId xmlns:a16="http://schemas.microsoft.com/office/drawing/2014/main" id="{098DCA5B-A6B7-4946-8D3A-CD8ABA604A57}"/>
              </a:ext>
            </a:extLst>
          </p:cNvPr>
          <p:cNvSpPr>
            <a:spLocks noGrp="1"/>
          </p:cNvSpPr>
          <p:nvPr>
            <p:ph type="sldNum" sz="quarter" idx="4"/>
          </p:nvPr>
        </p:nvSpPr>
        <p:spPr>
          <a:xfrm>
            <a:off x="8208963" y="5967413"/>
            <a:ext cx="539750" cy="539750"/>
          </a:xfrm>
          <a:prstGeom prst="rect">
            <a:avLst/>
          </a:prstGeom>
        </p:spPr>
        <p:txBody>
          <a:bodyPr vert="horz" lIns="0" tIns="0" rIns="0" bIns="0" rtlCol="0" anchor="ctr"/>
          <a:lstStyle>
            <a:lvl1pPr algn="ctr">
              <a:defRPr sz="1200" b="1" i="0">
                <a:solidFill>
                  <a:schemeClr val="bg1"/>
                </a:solidFill>
                <a:latin typeface="Brown-RegularItalic" pitchFamily="2" charset="77"/>
              </a:defRPr>
            </a:lvl1pPr>
          </a:lstStyle>
          <a:p>
            <a:fld id="{C3D65FF9-0038-4CBC-BFDD-7E5229F12073}" type="slidenum">
              <a:rPr lang="en-GB" smtClean="0"/>
              <a:t>‹#›</a:t>
            </a:fld>
            <a:endParaRPr lang="en-GB"/>
          </a:p>
        </p:txBody>
      </p:sp>
      <p:sp>
        <p:nvSpPr>
          <p:cNvPr id="11" name="Doughnut 10">
            <a:extLst>
              <a:ext uri="{FF2B5EF4-FFF2-40B4-BE49-F238E27FC236}">
                <a16:creationId xmlns:a16="http://schemas.microsoft.com/office/drawing/2014/main" id="{8EDBCD7C-D4C5-0141-BE7E-3E1A5007AF7C}"/>
              </a:ext>
            </a:extLst>
          </p:cNvPr>
          <p:cNvSpPr/>
          <p:nvPr/>
        </p:nvSpPr>
        <p:spPr>
          <a:xfrm>
            <a:off x="8208963" y="5967413"/>
            <a:ext cx="539750" cy="539750"/>
          </a:xfrm>
          <a:prstGeom prst="donut">
            <a:avLst>
              <a:gd name="adj" fmla="val 1326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47323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Cover/Section_Pink">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90D1A0EF-1045-6C4A-AFD7-061745422913}"/>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331912" y="765175"/>
            <a:ext cx="5040313" cy="2663825"/>
          </a:xfrm>
        </p:spPr>
        <p:txBody>
          <a:bodyPr anchor="b"/>
          <a:lstStyle>
            <a:lvl1pPr algn="l">
              <a:defRPr sz="3000" b="1" i="0">
                <a:solidFill>
                  <a:srgbClr val="005E84"/>
                </a:solidFill>
                <a:latin typeface="Brown-RegularItalic"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1331912" y="3759200"/>
            <a:ext cx="5040313" cy="2478086"/>
          </a:xfrm>
        </p:spPr>
        <p:txBody>
          <a:bodyPr>
            <a:normAutofit/>
          </a:bodyPr>
          <a:lstStyle>
            <a:lvl1pPr marL="0" indent="0" algn="l">
              <a:buNone/>
              <a:defRPr sz="2100" b="0" i="0">
                <a:solidFill>
                  <a:schemeClr val="bg1"/>
                </a:solidFill>
                <a:latin typeface="Brown-RegularItalic"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Footer Placeholder 4">
            <a:extLst>
              <a:ext uri="{FF2B5EF4-FFF2-40B4-BE49-F238E27FC236}">
                <a16:creationId xmlns:a16="http://schemas.microsoft.com/office/drawing/2014/main" id="{F98A2AE9-3517-A044-B6FE-FE392769C8B3}"/>
              </a:ext>
            </a:extLst>
          </p:cNvPr>
          <p:cNvSpPr>
            <a:spLocks noGrp="1"/>
          </p:cNvSpPr>
          <p:nvPr>
            <p:ph type="ftr" sz="quarter" idx="3"/>
          </p:nvPr>
        </p:nvSpPr>
        <p:spPr>
          <a:xfrm>
            <a:off x="1331912" y="6237287"/>
            <a:ext cx="3086100" cy="269875"/>
          </a:xfrm>
          <a:prstGeom prst="rect">
            <a:avLst/>
          </a:prstGeom>
        </p:spPr>
        <p:txBody>
          <a:bodyPr vert="horz" lIns="0" tIns="0" rIns="0" bIns="0" rtlCol="0" anchor="b" anchorCtr="0"/>
          <a:lstStyle>
            <a:lvl1pPr algn="l">
              <a:defRPr sz="800" b="1" i="0">
                <a:solidFill>
                  <a:schemeClr val="bg1"/>
                </a:solidFill>
                <a:latin typeface="Brown-RegularItalic" pitchFamily="2" charset="77"/>
              </a:defRPr>
            </a:lvl1pPr>
          </a:lstStyle>
          <a:p>
            <a:endParaRPr lang="en-GB"/>
          </a:p>
        </p:txBody>
      </p:sp>
      <p:sp>
        <p:nvSpPr>
          <p:cNvPr id="10" name="Slide Number Placeholder 5">
            <a:extLst>
              <a:ext uri="{FF2B5EF4-FFF2-40B4-BE49-F238E27FC236}">
                <a16:creationId xmlns:a16="http://schemas.microsoft.com/office/drawing/2014/main" id="{098DCA5B-A6B7-4946-8D3A-CD8ABA604A57}"/>
              </a:ext>
            </a:extLst>
          </p:cNvPr>
          <p:cNvSpPr>
            <a:spLocks noGrp="1"/>
          </p:cNvSpPr>
          <p:nvPr>
            <p:ph type="sldNum" sz="quarter" idx="4"/>
          </p:nvPr>
        </p:nvSpPr>
        <p:spPr>
          <a:xfrm>
            <a:off x="8208963" y="5967413"/>
            <a:ext cx="539750" cy="539750"/>
          </a:xfrm>
          <a:prstGeom prst="rect">
            <a:avLst/>
          </a:prstGeom>
        </p:spPr>
        <p:txBody>
          <a:bodyPr vert="horz" lIns="0" tIns="0" rIns="0" bIns="0" rtlCol="0" anchor="ctr"/>
          <a:lstStyle>
            <a:lvl1pPr algn="ctr">
              <a:defRPr sz="1200" b="1" i="0">
                <a:solidFill>
                  <a:schemeClr val="bg1"/>
                </a:solidFill>
                <a:latin typeface="Brown-RegularItalic" pitchFamily="2" charset="77"/>
              </a:defRPr>
            </a:lvl1pPr>
          </a:lstStyle>
          <a:p>
            <a:fld id="{C3D65FF9-0038-4CBC-BFDD-7E5229F12073}" type="slidenum">
              <a:rPr lang="en-GB" smtClean="0"/>
              <a:t>‹#›</a:t>
            </a:fld>
            <a:endParaRPr lang="en-GB"/>
          </a:p>
        </p:txBody>
      </p:sp>
      <p:sp>
        <p:nvSpPr>
          <p:cNvPr id="11" name="Doughnut 10">
            <a:extLst>
              <a:ext uri="{FF2B5EF4-FFF2-40B4-BE49-F238E27FC236}">
                <a16:creationId xmlns:a16="http://schemas.microsoft.com/office/drawing/2014/main" id="{8EDBCD7C-D4C5-0141-BE7E-3E1A5007AF7C}"/>
              </a:ext>
            </a:extLst>
          </p:cNvPr>
          <p:cNvSpPr/>
          <p:nvPr/>
        </p:nvSpPr>
        <p:spPr>
          <a:xfrm>
            <a:off x="8208963" y="5967413"/>
            <a:ext cx="539750" cy="539750"/>
          </a:xfrm>
          <a:prstGeom prst="donut">
            <a:avLst>
              <a:gd name="adj" fmla="val 1326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5222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xt_Teal">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ED7EA680-B51F-6E41-A52C-4298190DAB59}"/>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4212" y="2420937"/>
            <a:ext cx="5688013" cy="3816351"/>
          </a:xfrm>
        </p:spPr>
        <p:txBody>
          <a:bodyPr/>
          <a:lstStyle>
            <a:lvl1pPr>
              <a:defRPr b="0" i="0">
                <a:solidFill>
                  <a:schemeClr val="bg1"/>
                </a:solidFill>
                <a:latin typeface="Roboto Slab" pitchFamily="2" charset="0"/>
                <a:ea typeface="Roboto Slab"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p>
            <a:fld id="{C3D65FF9-0038-4CBC-BFDD-7E5229F12073}" type="slidenum">
              <a:rPr lang="en-GB" smtClean="0"/>
              <a:t>‹#›</a:t>
            </a:fld>
            <a:endParaRPr lang="en-GB"/>
          </a:p>
        </p:txBody>
      </p:sp>
      <p:sp>
        <p:nvSpPr>
          <p:cNvPr id="12" name="Doughnut 11">
            <a:extLst>
              <a:ext uri="{FF2B5EF4-FFF2-40B4-BE49-F238E27FC236}">
                <a16:creationId xmlns:a16="http://schemas.microsoft.com/office/drawing/2014/main" id="{18A0205B-9C48-6A47-BB05-0215B14E8627}"/>
              </a:ext>
            </a:extLst>
          </p:cNvPr>
          <p:cNvSpPr/>
          <p:nvPr/>
        </p:nvSpPr>
        <p:spPr>
          <a:xfrm>
            <a:off x="8208963" y="5967412"/>
            <a:ext cx="539750" cy="539750"/>
          </a:xfrm>
          <a:prstGeom prst="donut">
            <a:avLst>
              <a:gd name="adj" fmla="val 1326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7162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2" y="765175"/>
            <a:ext cx="5688013" cy="165576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84212" y="2420937"/>
            <a:ext cx="7524751" cy="3816351"/>
          </a:xfrm>
          <a:prstGeom prst="rect">
            <a:avLst/>
          </a:prstGeom>
        </p:spPr>
        <p:txBody>
          <a:bodyPr vert="horz" lIns="0" tIns="0" rIns="0" bIns="0" rtlCol="0">
            <a:normAutofit/>
          </a:bodyPr>
          <a:lstStyle/>
          <a:p>
            <a:pPr lvl="0"/>
            <a:r>
              <a:rPr lang="en-GB" dirty="0"/>
              <a:t>Click to edit Master text styles</a:t>
            </a:r>
          </a:p>
          <a:p>
            <a:pPr lvl="1"/>
            <a:r>
              <a:rPr lang="en-GB" dirty="0"/>
              <a:t>Second level</a:t>
            </a:r>
            <a:endParaRPr lang="en-US" dirty="0"/>
          </a:p>
        </p:txBody>
      </p:sp>
      <p:sp>
        <p:nvSpPr>
          <p:cNvPr id="5" name="Footer Placeholder 4"/>
          <p:cNvSpPr>
            <a:spLocks noGrp="1"/>
          </p:cNvSpPr>
          <p:nvPr>
            <p:ph type="ftr" sz="quarter" idx="3"/>
          </p:nvPr>
        </p:nvSpPr>
        <p:spPr>
          <a:xfrm>
            <a:off x="684213" y="6237287"/>
            <a:ext cx="3086100" cy="269875"/>
          </a:xfrm>
          <a:prstGeom prst="rect">
            <a:avLst/>
          </a:prstGeom>
        </p:spPr>
        <p:txBody>
          <a:bodyPr vert="horz" lIns="0" tIns="0" rIns="0" bIns="0" rtlCol="0" anchor="b" anchorCtr="0"/>
          <a:lstStyle>
            <a:lvl1pPr algn="l">
              <a:defRPr sz="800" b="0" i="0">
                <a:solidFill>
                  <a:srgbClr val="005E84"/>
                </a:solidFill>
                <a:latin typeface="BROWN-LIGHT" pitchFamily="2" charset="77"/>
              </a:defRPr>
            </a:lvl1pPr>
          </a:lstStyle>
          <a:p>
            <a:endParaRPr lang="en-GB"/>
          </a:p>
        </p:txBody>
      </p:sp>
      <p:sp>
        <p:nvSpPr>
          <p:cNvPr id="6" name="Slide Number Placeholder 5"/>
          <p:cNvSpPr>
            <a:spLocks noGrp="1"/>
          </p:cNvSpPr>
          <p:nvPr>
            <p:ph type="sldNum" sz="quarter" idx="4"/>
          </p:nvPr>
        </p:nvSpPr>
        <p:spPr>
          <a:xfrm>
            <a:off x="8208963" y="5967413"/>
            <a:ext cx="539750" cy="539750"/>
          </a:xfrm>
          <a:prstGeom prst="rect">
            <a:avLst/>
          </a:prstGeom>
        </p:spPr>
        <p:txBody>
          <a:bodyPr vert="horz" lIns="0" tIns="0" rIns="0" bIns="0" rtlCol="0" anchor="ctr"/>
          <a:lstStyle>
            <a:lvl1pPr algn="ctr">
              <a:defRPr sz="1200" b="1" i="0">
                <a:solidFill>
                  <a:srgbClr val="EF811B"/>
                </a:solidFill>
                <a:latin typeface="Brown-RegularItalic" pitchFamily="2" charset="77"/>
              </a:defRPr>
            </a:lvl1pPr>
          </a:lstStyle>
          <a:p>
            <a:fld id="{C3D65FF9-0038-4CBC-BFDD-7E5229F12073}" type="slidenum">
              <a:rPr lang="en-GB" smtClean="0"/>
              <a:t>‹#›</a:t>
            </a:fld>
            <a:endParaRPr lang="en-GB"/>
          </a:p>
        </p:txBody>
      </p:sp>
      <p:sp>
        <p:nvSpPr>
          <p:cNvPr id="14" name="Doughnut 13">
            <a:extLst>
              <a:ext uri="{FF2B5EF4-FFF2-40B4-BE49-F238E27FC236}">
                <a16:creationId xmlns:a16="http://schemas.microsoft.com/office/drawing/2014/main" id="{8053CFB4-0282-FC47-9A5D-60F19FB383A5}"/>
              </a:ext>
            </a:extLst>
          </p:cNvPr>
          <p:cNvSpPr/>
          <p:nvPr/>
        </p:nvSpPr>
        <p:spPr>
          <a:xfrm>
            <a:off x="8208963" y="5967413"/>
            <a:ext cx="539750" cy="539750"/>
          </a:xfrm>
          <a:prstGeom prst="donut">
            <a:avLst>
              <a:gd name="adj" fmla="val 132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6165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000" b="1" i="0" kern="1200" baseline="0">
          <a:solidFill>
            <a:srgbClr val="EF811B"/>
          </a:solidFill>
          <a:latin typeface="Brown-RegularItalic" pitchFamily="2" charset="77"/>
          <a:ea typeface="+mj-ea"/>
          <a:cs typeface="+mj-cs"/>
        </a:defRPr>
      </a:lvl1pPr>
    </p:titleStyle>
    <p:bodyStyle>
      <a:lvl1pPr marL="0" indent="0" algn="l" defTabSz="720000" rtl="0" eaLnBrk="1" latinLnBrk="0" hangingPunct="1">
        <a:lnSpc>
          <a:spcPct val="100000"/>
        </a:lnSpc>
        <a:spcBef>
          <a:spcPts val="0"/>
        </a:spcBef>
        <a:spcAft>
          <a:spcPts val="600"/>
        </a:spcAft>
        <a:buFontTx/>
        <a:buNone/>
        <a:defRPr sz="2100" b="0" i="0" kern="1200" baseline="0">
          <a:solidFill>
            <a:srgbClr val="005E84"/>
          </a:solidFill>
          <a:latin typeface="Roboto Slab Light" pitchFamily="2" charset="0"/>
          <a:ea typeface="Roboto Slab Light" pitchFamily="2" charset="0"/>
          <a:cs typeface="+mn-cs"/>
        </a:defRPr>
      </a:lvl1pPr>
      <a:lvl2pPr marL="144000" indent="-457200" algn="l" defTabSz="720000" rtl="0" eaLnBrk="1" latinLnBrk="0" hangingPunct="1">
        <a:lnSpc>
          <a:spcPct val="100000"/>
        </a:lnSpc>
        <a:spcBef>
          <a:spcPts val="0"/>
        </a:spcBef>
        <a:spcAft>
          <a:spcPts val="600"/>
        </a:spcAft>
        <a:buFont typeface="Arial" panose="020B0604020202020204" pitchFamily="34" charset="0"/>
        <a:buChar char="•"/>
        <a:defRPr sz="2100" b="0" i="0" kern="1200" baseline="0">
          <a:solidFill>
            <a:srgbClr val="005E84"/>
          </a:solidFill>
          <a:latin typeface="Roboto Slab Light" pitchFamily="2" charset="0"/>
          <a:ea typeface="Roboto Slab Light" pitchFamily="2" charset="0"/>
          <a:cs typeface="+mn-cs"/>
        </a:defRPr>
      </a:lvl2pPr>
      <a:lvl3pPr marL="11430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3pPr>
      <a:lvl4pPr marL="16002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4pPr>
      <a:lvl5pPr marL="20574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25">
          <p15:clr>
            <a:srgbClr val="F26B43"/>
          </p15:clr>
        </p15:guide>
        <p15:guide id="2" pos="4014">
          <p15:clr>
            <a:srgbClr val="F26B43"/>
          </p15:clr>
        </p15:guide>
        <p15:guide id="3" pos="5511">
          <p15:clr>
            <a:srgbClr val="F26B43"/>
          </p15:clr>
        </p15:guide>
        <p15:guide id="4" pos="5171">
          <p15:clr>
            <a:srgbClr val="F26B43"/>
          </p15:clr>
        </p15:guide>
        <p15:guide id="6" pos="431">
          <p15:clr>
            <a:srgbClr val="F26B43"/>
          </p15:clr>
        </p15:guide>
        <p15:guide id="7" orient="horz" pos="278">
          <p15:clr>
            <a:srgbClr val="F26B43"/>
          </p15:clr>
        </p15:guide>
        <p15:guide id="8" orient="horz" pos="3929">
          <p15:clr>
            <a:srgbClr val="F26B43"/>
          </p15:clr>
        </p15:guide>
        <p15:guide id="9" orient="horz" pos="482">
          <p15:clr>
            <a:srgbClr val="F26B43"/>
          </p15:clr>
        </p15:guide>
        <p15:guide id="10" pos="839">
          <p15:clr>
            <a:srgbClr val="F26B43"/>
          </p15:clr>
        </p15:guide>
        <p15:guide id="11"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6.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dERu8051t4w"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www.google.co.uk/url?sa=i&amp;rct=j&amp;q=&amp;esrc=s&amp;frm=1&amp;source=images&amp;cd=&amp;cad=rja&amp;docid=zQe19mcSreSzBM&amp;tbnid=5NhJRaZZvE-2iM:&amp;ved=0CAUQjRw&amp;url=http://www.meselec.co.uk/wirelessfire.html&amp;ei=3i03Uer-BM3u0gW15oDwCA&amp;bvm=bv.43287494,d.ZWU&amp;psig=AFQjCNEmTOqrlZ2FxQKWV94TpuoHGWMEzw&amp;ust=1362657103254093" TargetMode="External"/><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hyperlink" Target="http://www.google.co.uk/url?sa=i&amp;rct=j&amp;q=&amp;esrc=s&amp;frm=1&amp;source=images&amp;cd=&amp;cad=rja&amp;docid=alft57HbtTqCUM&amp;tbnid=2SyKr44KP3Xj_M:&amp;ved=0CAUQjRw&amp;url=http://www.kabircares.org/pg-schools-ban-cell-phones-in-classrooms/&amp;ei=G0w3UeveG8WY1AX8qoCYCg&amp;bvm=bv.43287494,d.ZWU&amp;psig=AFQjCNFHC7RC6P4kuB4icmxRmWR7x0Gw_g&amp;ust=1362664844332725" TargetMode="External"/><Relationship Id="rId4" Type="http://schemas.openxmlformats.org/officeDocument/2006/relationships/image" Target="../media/image17.jpeg"/><Relationship Id="rId9" Type="http://schemas.openxmlformats.org/officeDocument/2006/relationships/image" Target="../media/image2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charliewaller.org/"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hyperlink" Target="https://www.qmul.ac.uk/queenmaryacademy/researcher-development/wellbeing/catalyst-fund-projec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ted.com/talks/elizabeth_cox_what_is_imposter_syndrome_and_how_can_you_combat_it?utm_campaign=tedspread&amp;utm_medium=referral&amp;utm_source=tedcomshare"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716D46-8B7A-CC44-A9D8-EA7FEC3D76E5}"/>
              </a:ext>
            </a:extLst>
          </p:cNvPr>
          <p:cNvSpPr txBox="1">
            <a:spLocks/>
          </p:cNvSpPr>
          <p:nvPr/>
        </p:nvSpPr>
        <p:spPr>
          <a:xfrm>
            <a:off x="1331912" y="980728"/>
            <a:ext cx="5040313" cy="295232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3000" b="1" i="0" kern="1200" baseline="0">
                <a:solidFill>
                  <a:srgbClr val="EF811B"/>
                </a:solidFill>
                <a:latin typeface="Brown-RegularItalic" pitchFamily="2" charset="77"/>
                <a:ea typeface="+mj-ea"/>
                <a:cs typeface="+mj-cs"/>
              </a:defRPr>
            </a:lvl1pPr>
          </a:lstStyle>
          <a:p>
            <a:r>
              <a:rPr lang="en-GB" dirty="0">
                <a:solidFill>
                  <a:schemeClr val="bg1"/>
                </a:solidFill>
                <a:latin typeface="Century Gothic" panose="020B0502020202020204" pitchFamily="34" charset="0"/>
              </a:rPr>
              <a:t>Year 2 PhD Day</a:t>
            </a:r>
            <a:br>
              <a:rPr lang="en-GB" dirty="0">
                <a:latin typeface="Century Gothic" panose="020B0502020202020204" pitchFamily="34" charset="0"/>
              </a:rPr>
            </a:br>
            <a:r>
              <a:rPr lang="en-GB" dirty="0">
                <a:latin typeface="Century Gothic" panose="020B0502020202020204" pitchFamily="34" charset="0"/>
              </a:rPr>
              <a:t>Keeping up the momentum</a:t>
            </a:r>
          </a:p>
        </p:txBody>
      </p:sp>
      <p:sp>
        <p:nvSpPr>
          <p:cNvPr id="6" name="Subtitle 8">
            <a:extLst>
              <a:ext uri="{FF2B5EF4-FFF2-40B4-BE49-F238E27FC236}">
                <a16:creationId xmlns:a16="http://schemas.microsoft.com/office/drawing/2014/main" id="{2C602B11-A0ED-374F-BDF3-DFD31FAD382D}"/>
              </a:ext>
            </a:extLst>
          </p:cNvPr>
          <p:cNvSpPr txBox="1">
            <a:spLocks/>
          </p:cNvSpPr>
          <p:nvPr/>
        </p:nvSpPr>
        <p:spPr>
          <a:xfrm>
            <a:off x="1331912" y="4149080"/>
            <a:ext cx="5040313" cy="2088206"/>
          </a:xfrm>
          <a:prstGeom prst="rect">
            <a:avLst/>
          </a:prstGeom>
        </p:spPr>
        <p:txBody>
          <a:bodyPr vert="horz" lIns="0" tIns="0" rIns="0" bIns="0" rtlCol="0">
            <a:normAutofit/>
          </a:bodyPr>
          <a:lstStyle>
            <a:lvl1pPr marL="0" indent="0" algn="l" defTabSz="720000" rtl="0" eaLnBrk="1" latinLnBrk="0" hangingPunct="1">
              <a:lnSpc>
                <a:spcPct val="100000"/>
              </a:lnSpc>
              <a:spcBef>
                <a:spcPts val="0"/>
              </a:spcBef>
              <a:spcAft>
                <a:spcPts val="600"/>
              </a:spcAft>
              <a:buFontTx/>
              <a:buNone/>
              <a:defRPr sz="2100" b="0" i="0" kern="1200" baseline="0">
                <a:solidFill>
                  <a:schemeClr val="bg1"/>
                </a:solidFill>
                <a:latin typeface="Brown-RegularItalic" pitchFamily="2" charset="77"/>
                <a:ea typeface="Roboto Slab Light" pitchFamily="2" charset="0"/>
                <a:cs typeface="+mn-cs"/>
              </a:defRPr>
            </a:lvl1pPr>
            <a:lvl2pPr marL="457200" indent="0" algn="ctr" defTabSz="720000" rtl="0" eaLnBrk="1" latinLnBrk="0" hangingPunct="1">
              <a:lnSpc>
                <a:spcPct val="100000"/>
              </a:lnSpc>
              <a:spcBef>
                <a:spcPts val="0"/>
              </a:spcBef>
              <a:spcAft>
                <a:spcPts val="600"/>
              </a:spcAft>
              <a:buFont typeface="Arial" panose="020B0604020202020204" pitchFamily="34" charset="0"/>
              <a:buNone/>
              <a:defRPr sz="2000" b="0" i="0" kern="1200" baseline="0">
                <a:solidFill>
                  <a:srgbClr val="005E84"/>
                </a:solidFill>
                <a:latin typeface="Roboto Slab Light" pitchFamily="2" charset="0"/>
                <a:ea typeface="Roboto Slab Light" pitchFamily="2" charset="0"/>
                <a:cs typeface="+mn-cs"/>
              </a:defRPr>
            </a:lvl2pPr>
            <a:lvl3pPr marL="914400" indent="0" algn="ctr" defTabSz="720000" rtl="0" eaLnBrk="1" latinLnBrk="0" hangingPunct="1">
              <a:lnSpc>
                <a:spcPct val="90000"/>
              </a:lnSpc>
              <a:spcBef>
                <a:spcPts val="500"/>
              </a:spcBef>
              <a:buFont typeface="Arial" panose="020B0604020202020204" pitchFamily="34" charset="0"/>
              <a:buNone/>
              <a:defRPr sz="1800" b="0" i="0" kern="1200" baseline="0">
                <a:solidFill>
                  <a:srgbClr val="005E84"/>
                </a:solidFill>
                <a:latin typeface="Brown-RegularItalic" pitchFamily="2" charset="77"/>
                <a:ea typeface="+mn-ea"/>
                <a:cs typeface="+mn-cs"/>
              </a:defRPr>
            </a:lvl3pPr>
            <a:lvl4pPr marL="1371600" indent="0" algn="ctr" defTabSz="720000" rtl="0" eaLnBrk="1" latinLnBrk="0" hangingPunct="1">
              <a:lnSpc>
                <a:spcPct val="90000"/>
              </a:lnSpc>
              <a:spcBef>
                <a:spcPts val="500"/>
              </a:spcBef>
              <a:buFont typeface="Arial" panose="020B0604020202020204" pitchFamily="34" charset="0"/>
              <a:buNone/>
              <a:defRPr sz="1600" b="0" i="0" kern="1200" baseline="0">
                <a:solidFill>
                  <a:srgbClr val="005E84"/>
                </a:solidFill>
                <a:latin typeface="Brown-RegularItalic" pitchFamily="2" charset="77"/>
                <a:ea typeface="+mn-ea"/>
                <a:cs typeface="+mn-cs"/>
              </a:defRPr>
            </a:lvl4pPr>
            <a:lvl5pPr marL="1828800" indent="0" algn="ctr" defTabSz="720000" rtl="0" eaLnBrk="1" latinLnBrk="0" hangingPunct="1">
              <a:lnSpc>
                <a:spcPct val="90000"/>
              </a:lnSpc>
              <a:spcBef>
                <a:spcPts val="500"/>
              </a:spcBef>
              <a:buFont typeface="Arial" panose="020B0604020202020204" pitchFamily="34" charset="0"/>
              <a:buNone/>
              <a:defRPr sz="1600" b="0" i="0" kern="1200" baseline="0">
                <a:solidFill>
                  <a:srgbClr val="005E84"/>
                </a:solidFill>
                <a:latin typeface="Brown-RegularItali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TRAINER’S NAME</a:t>
            </a:r>
            <a:endParaRPr lang="en-US" dirty="0"/>
          </a:p>
        </p:txBody>
      </p:sp>
    </p:spTree>
    <p:extLst>
      <p:ext uri="{BB962C8B-B14F-4D97-AF65-F5344CB8AC3E}">
        <p14:creationId xmlns:p14="http://schemas.microsoft.com/office/powerpoint/2010/main" val="1360521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5A5FE7-8534-EB4A-847B-ABCB42765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080" y="1916832"/>
            <a:ext cx="3810000" cy="3810000"/>
          </a:xfrm>
          <a:prstGeom prst="rect">
            <a:avLst/>
          </a:prstGeom>
        </p:spPr>
      </p:pic>
      <p:sp>
        <p:nvSpPr>
          <p:cNvPr id="10" name="TextBox 9">
            <a:extLst>
              <a:ext uri="{FF2B5EF4-FFF2-40B4-BE49-F238E27FC236}">
                <a16:creationId xmlns:a16="http://schemas.microsoft.com/office/drawing/2014/main" id="{A0E5CDDF-9872-5F43-A0A0-7390AE85342E}"/>
              </a:ext>
            </a:extLst>
          </p:cNvPr>
          <p:cNvSpPr txBox="1"/>
          <p:nvPr/>
        </p:nvSpPr>
        <p:spPr>
          <a:xfrm>
            <a:off x="1548328" y="2276872"/>
            <a:ext cx="3677506" cy="415498"/>
          </a:xfrm>
          <a:prstGeom prst="rect">
            <a:avLst/>
          </a:prstGeom>
          <a:noFill/>
        </p:spPr>
        <p:txBody>
          <a:bodyPr wrap="square" rtlCol="0">
            <a:spAutoFit/>
          </a:bodyPr>
          <a:lstStyle/>
          <a:p>
            <a:pPr algn="ctr"/>
            <a:r>
              <a:rPr lang="en-US" sz="2100" i="1" dirty="0">
                <a:solidFill>
                  <a:srgbClr val="005E84"/>
                </a:solidFill>
                <a:latin typeface="Roboto Slab" pitchFamily="2" charset="0"/>
                <a:ea typeface="Roboto Slab" pitchFamily="2" charset="0"/>
              </a:rPr>
              <a:t>“everyone’s better than me”</a:t>
            </a:r>
          </a:p>
        </p:txBody>
      </p:sp>
      <p:sp>
        <p:nvSpPr>
          <p:cNvPr id="2" name="Title 1">
            <a:extLst>
              <a:ext uri="{FF2B5EF4-FFF2-40B4-BE49-F238E27FC236}">
                <a16:creationId xmlns:a16="http://schemas.microsoft.com/office/drawing/2014/main" id="{97ABB79A-B49A-5C4E-BF1C-10AE8A688F63}"/>
              </a:ext>
            </a:extLst>
          </p:cNvPr>
          <p:cNvSpPr>
            <a:spLocks noGrp="1"/>
          </p:cNvSpPr>
          <p:nvPr>
            <p:ph type="title"/>
          </p:nvPr>
        </p:nvSpPr>
        <p:spPr/>
        <p:txBody>
          <a:bodyPr/>
          <a:lstStyle/>
          <a:p>
            <a:r>
              <a:rPr lang="en-US" dirty="0"/>
              <a:t>Comparing yourself to others</a:t>
            </a:r>
          </a:p>
        </p:txBody>
      </p:sp>
    </p:spTree>
    <p:extLst>
      <p:ext uri="{BB962C8B-B14F-4D97-AF65-F5344CB8AC3E}">
        <p14:creationId xmlns:p14="http://schemas.microsoft.com/office/powerpoint/2010/main" val="691478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DCDF9C-470E-9B42-BDB3-E6DB00724E00}"/>
              </a:ext>
            </a:extLst>
          </p:cNvPr>
          <p:cNvPicPr>
            <a:picLocks noChangeAspect="1"/>
          </p:cNvPicPr>
          <p:nvPr/>
        </p:nvPicPr>
        <p:blipFill>
          <a:blip r:embed="rId3"/>
          <a:stretch>
            <a:fillRect/>
          </a:stretch>
        </p:blipFill>
        <p:spPr>
          <a:xfrm>
            <a:off x="251520" y="2382410"/>
            <a:ext cx="4400550" cy="3048000"/>
          </a:xfrm>
          <a:prstGeom prst="rect">
            <a:avLst/>
          </a:prstGeom>
        </p:spPr>
      </p:pic>
      <p:pic>
        <p:nvPicPr>
          <p:cNvPr id="8" name="Picture 7">
            <a:extLst>
              <a:ext uri="{FF2B5EF4-FFF2-40B4-BE49-F238E27FC236}">
                <a16:creationId xmlns:a16="http://schemas.microsoft.com/office/drawing/2014/main" id="{87960B38-FD99-D14E-95CE-47A4A7E6C9C5}"/>
              </a:ext>
            </a:extLst>
          </p:cNvPr>
          <p:cNvPicPr>
            <a:picLocks noChangeAspect="1"/>
          </p:cNvPicPr>
          <p:nvPr/>
        </p:nvPicPr>
        <p:blipFill>
          <a:blip r:embed="rId4"/>
          <a:stretch>
            <a:fillRect/>
          </a:stretch>
        </p:blipFill>
        <p:spPr>
          <a:xfrm>
            <a:off x="4356516" y="2402886"/>
            <a:ext cx="4381500" cy="3448050"/>
          </a:xfrm>
          <a:prstGeom prst="rect">
            <a:avLst/>
          </a:prstGeom>
        </p:spPr>
      </p:pic>
      <p:sp>
        <p:nvSpPr>
          <p:cNvPr id="2" name="Title 1">
            <a:extLst>
              <a:ext uri="{FF2B5EF4-FFF2-40B4-BE49-F238E27FC236}">
                <a16:creationId xmlns:a16="http://schemas.microsoft.com/office/drawing/2014/main" id="{2E91ACD3-5CD7-3E4E-9EC6-19ABB487CD5D}"/>
              </a:ext>
            </a:extLst>
          </p:cNvPr>
          <p:cNvSpPr>
            <a:spLocks noGrp="1"/>
          </p:cNvSpPr>
          <p:nvPr>
            <p:ph type="title"/>
          </p:nvPr>
        </p:nvSpPr>
        <p:spPr/>
        <p:txBody>
          <a:bodyPr/>
          <a:lstStyle/>
          <a:p>
            <a:r>
              <a:rPr lang="en-US" dirty="0"/>
              <a:t>Procrastination / </a:t>
            </a:r>
            <a:br>
              <a:rPr lang="en-US" dirty="0"/>
            </a:br>
            <a:r>
              <a:rPr lang="en-US" dirty="0"/>
              <a:t>lack of motivation</a:t>
            </a:r>
          </a:p>
        </p:txBody>
      </p:sp>
    </p:spTree>
    <p:extLst>
      <p:ext uri="{BB962C8B-B14F-4D97-AF65-F5344CB8AC3E}">
        <p14:creationId xmlns:p14="http://schemas.microsoft.com/office/powerpoint/2010/main" val="3716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Force Field Analysis</a:t>
            </a:r>
            <a:endParaRPr lang="en-GB" dirty="0">
              <a:solidFill>
                <a:srgbClr val="4C9D2F"/>
              </a:solidFill>
              <a:latin typeface="Century Gothic" panose="020B0502020202020204" pitchFamily="34" charset="0"/>
            </a:endParaRP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t>Set SMART goals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Identify what </a:t>
            </a:r>
            <a:r>
              <a:rPr lang="en-GB" dirty="0"/>
              <a:t>might prevent you from reaching your goal (</a:t>
            </a:r>
            <a:r>
              <a:rPr lang="en-GB" dirty="0" err="1"/>
              <a:t>eg</a:t>
            </a:r>
            <a:r>
              <a:rPr lang="en-GB" dirty="0"/>
              <a:t> behaviours above, equipment, access to supervisor etc)</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Identify what could help you reach your goal</a:t>
            </a:r>
            <a:endParaRPr lang="en-US" dirty="0"/>
          </a:p>
        </p:txBody>
      </p:sp>
    </p:spTree>
    <p:extLst>
      <p:ext uri="{BB962C8B-B14F-4D97-AF65-F5344CB8AC3E}">
        <p14:creationId xmlns:p14="http://schemas.microsoft.com/office/powerpoint/2010/main" val="150547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Force Field Analysis</a:t>
            </a:r>
            <a:endParaRPr lang="en-GB" dirty="0">
              <a:solidFill>
                <a:srgbClr val="4C9D2F"/>
              </a:solidFill>
              <a:latin typeface="Century Gothic" panose="020B0502020202020204" pitchFamily="34" charset="0"/>
            </a:endParaRPr>
          </a:p>
        </p:txBody>
      </p:sp>
      <p:sp>
        <p:nvSpPr>
          <p:cNvPr id="3" name="Content Placeholder 2"/>
          <p:cNvSpPr>
            <a:spLocks noGrp="1"/>
          </p:cNvSpPr>
          <p:nvPr>
            <p:ph idx="1"/>
          </p:nvPr>
        </p:nvSpPr>
        <p:spPr/>
        <p:txBody>
          <a:bodyPr>
            <a:normAutofit/>
          </a:bodyPr>
          <a:lstStyle/>
          <a:p>
            <a:r>
              <a:rPr lang="en-GB" b="1" dirty="0">
                <a:solidFill>
                  <a:srgbClr val="EF811B"/>
                </a:solidFill>
              </a:rPr>
              <a:t>Step 1: </a:t>
            </a:r>
            <a:r>
              <a:rPr lang="en-GB" dirty="0"/>
              <a:t>Complete exercise on your own</a:t>
            </a:r>
          </a:p>
          <a:p>
            <a:endParaRPr lang="en-GB" dirty="0"/>
          </a:p>
          <a:p>
            <a:r>
              <a:rPr lang="en-GB" b="1" dirty="0">
                <a:solidFill>
                  <a:srgbClr val="EF811B"/>
                </a:solidFill>
              </a:rPr>
              <a:t>Step 2: </a:t>
            </a:r>
            <a:r>
              <a:rPr lang="en-GB" dirty="0"/>
              <a:t>On your table create lists of factors that help and factors that hinder</a:t>
            </a:r>
          </a:p>
          <a:p>
            <a:pPr marL="486900" lvl="1" indent="-342900"/>
            <a:r>
              <a:rPr lang="en-GB" dirty="0">
                <a:sym typeface="Calibri"/>
              </a:rPr>
              <a:t>What actions could you take to eliminate the unhelpful, hindering forces and maximise the helpful, facilitating driving forces?</a:t>
            </a:r>
          </a:p>
        </p:txBody>
      </p:sp>
    </p:spTree>
    <p:extLst>
      <p:ext uri="{BB962C8B-B14F-4D97-AF65-F5344CB8AC3E}">
        <p14:creationId xmlns:p14="http://schemas.microsoft.com/office/powerpoint/2010/main" val="4032374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C4BD0-AC1F-FE48-81D6-A5F0B8A67C7C}"/>
              </a:ext>
            </a:extLst>
          </p:cNvPr>
          <p:cNvSpPr>
            <a:spLocks noGrp="1"/>
          </p:cNvSpPr>
          <p:nvPr>
            <p:ph type="title"/>
          </p:nvPr>
        </p:nvSpPr>
        <p:spPr>
          <a:xfrm>
            <a:off x="684212" y="765175"/>
            <a:ext cx="6408068" cy="1655762"/>
          </a:xfrm>
        </p:spPr>
        <p:txBody>
          <a:bodyPr/>
          <a:lstStyle/>
          <a:p>
            <a:r>
              <a:rPr lang="en-US" dirty="0"/>
              <a:t>Practical tips to tackle procrastination/ lack of motivation</a:t>
            </a:r>
          </a:p>
        </p:txBody>
      </p:sp>
      <p:sp>
        <p:nvSpPr>
          <p:cNvPr id="4" name="Content Placeholder 3">
            <a:extLst>
              <a:ext uri="{FF2B5EF4-FFF2-40B4-BE49-F238E27FC236}">
                <a16:creationId xmlns:a16="http://schemas.microsoft.com/office/drawing/2014/main" id="{7D5D8C3F-C07C-4E46-81B2-F111EA93C008}"/>
              </a:ext>
            </a:extLst>
          </p:cNvPr>
          <p:cNvSpPr>
            <a:spLocks noGrp="1"/>
          </p:cNvSpPr>
          <p:nvPr>
            <p:ph idx="1"/>
          </p:nvPr>
        </p:nvSpPr>
        <p:spPr>
          <a:xfrm>
            <a:off x="684212" y="2204864"/>
            <a:ext cx="7524751" cy="3816351"/>
          </a:xfrm>
        </p:spPr>
        <p:txBody>
          <a:bodyPr/>
          <a:lstStyle/>
          <a:p>
            <a:pPr marL="457200" indent="-457200">
              <a:buFont typeface="Arial" panose="020B0604020202020204" pitchFamily="34" charset="0"/>
              <a:buChar char="•"/>
            </a:pPr>
            <a:r>
              <a:rPr lang="en-US" dirty="0"/>
              <a:t>Break all goals into smaller achievable tasks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Rank tasks in terms of difficulty. Start with easiest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Turn off notifications (mobile or browser blockers)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Email: set specific times to check</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Pomodoro technique or similar</a:t>
            </a:r>
          </a:p>
        </p:txBody>
      </p:sp>
    </p:spTree>
    <p:extLst>
      <p:ext uri="{BB962C8B-B14F-4D97-AF65-F5344CB8AC3E}">
        <p14:creationId xmlns:p14="http://schemas.microsoft.com/office/powerpoint/2010/main" val="3313493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latin typeface="Brown Regular Italic Alt" pitchFamily="2" charset="77"/>
              </a:rPr>
              <a:t>Let’s revisit mental health </a:t>
            </a:r>
            <a:br>
              <a:rPr lang="en-GB" dirty="0">
                <a:latin typeface="Brown Regular Italic Alt" pitchFamily="2" charset="77"/>
              </a:rPr>
            </a:br>
            <a:r>
              <a:rPr lang="en-GB" dirty="0">
                <a:latin typeface="Brown Regular Italic Alt" pitchFamily="2" charset="77"/>
              </a:rPr>
              <a:t>and wellbeing</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GB" dirty="0"/>
              <a:t>Remember we all have ‘mental health’</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Mental health is on a continuum</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Mental health problems can happen to everyone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Looking after your mental wellbeing makes you more resilience to withstand the strains and stresses of live (and being a PG researcher)</a:t>
            </a:r>
          </a:p>
        </p:txBody>
      </p:sp>
    </p:spTree>
    <p:extLst>
      <p:ext uri="{BB962C8B-B14F-4D97-AF65-F5344CB8AC3E}">
        <p14:creationId xmlns:p14="http://schemas.microsoft.com/office/powerpoint/2010/main" val="3424707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latin typeface="Brown Regular Italic Alt" pitchFamily="2" charset="77"/>
              </a:rPr>
              <a:t>What is stress?</a:t>
            </a:r>
          </a:p>
        </p:txBody>
      </p:sp>
      <p:sp>
        <p:nvSpPr>
          <p:cNvPr id="3" name="Content Placeholder 2"/>
          <p:cNvSpPr>
            <a:spLocks noGrp="1"/>
          </p:cNvSpPr>
          <p:nvPr>
            <p:ph idx="1"/>
          </p:nvPr>
        </p:nvSpPr>
        <p:spPr>
          <a:xfrm>
            <a:off x="684212" y="2132856"/>
            <a:ext cx="7524751" cy="3816351"/>
          </a:xfrm>
        </p:spPr>
        <p:txBody>
          <a:bodyPr>
            <a:normAutofit/>
          </a:bodyPr>
          <a:lstStyle/>
          <a:p>
            <a:r>
              <a:rPr lang="en-GB" dirty="0"/>
              <a:t>Thinking about yourself and others, what is stress and what can it do to our:</a:t>
            </a:r>
          </a:p>
          <a:p>
            <a:endParaRPr lang="en-GB" dirty="0"/>
          </a:p>
          <a:p>
            <a:pPr marL="342900" indent="-342900">
              <a:buFont typeface="Arial" panose="020B0604020202020204" pitchFamily="34" charset="0"/>
              <a:buChar char="•"/>
            </a:pPr>
            <a:r>
              <a:rPr lang="en-GB" dirty="0"/>
              <a:t>Feelings</a:t>
            </a:r>
          </a:p>
          <a:p>
            <a:pPr marL="342900" indent="-342900">
              <a:buFont typeface="Arial" panose="020B0604020202020204" pitchFamily="34" charset="0"/>
              <a:buChar char="•"/>
            </a:pPr>
            <a:r>
              <a:rPr lang="en-GB" dirty="0"/>
              <a:t>Thoughts/beliefs</a:t>
            </a:r>
          </a:p>
          <a:p>
            <a:pPr marL="342900" indent="-342900">
              <a:buFont typeface="Arial" panose="020B0604020202020204" pitchFamily="34" charset="0"/>
              <a:buChar char="•"/>
            </a:pPr>
            <a:r>
              <a:rPr lang="en-GB" dirty="0"/>
              <a:t>Behaviour</a:t>
            </a:r>
          </a:p>
          <a:p>
            <a:pPr marL="342900" indent="-342900">
              <a:buFont typeface="Arial" panose="020B0604020202020204" pitchFamily="34" charset="0"/>
              <a:buChar char="•"/>
            </a:pPr>
            <a:r>
              <a:rPr lang="en-GB" dirty="0"/>
              <a:t>Physical health</a:t>
            </a:r>
          </a:p>
          <a:p>
            <a:pPr marL="342900" indent="-342900">
              <a:buFont typeface="Arial" panose="020B0604020202020204" pitchFamily="34" charset="0"/>
              <a:buChar char="•"/>
            </a:pPr>
            <a:endParaRPr lang="en-GB" dirty="0"/>
          </a:p>
          <a:p>
            <a:r>
              <a:rPr lang="en-GB" dirty="0"/>
              <a:t>Discuss how stress affects each area</a:t>
            </a:r>
          </a:p>
        </p:txBody>
      </p:sp>
    </p:spTree>
    <p:extLst>
      <p:ext uri="{BB962C8B-B14F-4D97-AF65-F5344CB8AC3E}">
        <p14:creationId xmlns:p14="http://schemas.microsoft.com/office/powerpoint/2010/main" val="229050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765175"/>
            <a:ext cx="7416180" cy="1213428"/>
          </a:xfrm>
        </p:spPr>
        <p:txBody>
          <a:bodyPr>
            <a:normAutofit fontScale="90000"/>
          </a:bodyPr>
          <a:lstStyle/>
          <a:p>
            <a:r>
              <a:rPr lang="en-GB" dirty="0">
                <a:latin typeface="Brown Regular Italic Alt" pitchFamily="2" charset="77"/>
              </a:rPr>
              <a:t>What is stress?</a:t>
            </a:r>
            <a:br>
              <a:rPr lang="en-GB" dirty="0">
                <a:latin typeface="Brown Regular Italic Alt" pitchFamily="2" charset="77"/>
              </a:rPr>
            </a:br>
            <a:r>
              <a:rPr lang="en-US" sz="3200" b="0" dirty="0">
                <a:solidFill>
                  <a:srgbClr val="035D85"/>
                </a:solidFill>
                <a:latin typeface="Brown Light" pitchFamily="2" charset="77"/>
              </a:rPr>
              <a:t>Thinking about yourself and others, what can stress do to our:</a:t>
            </a:r>
            <a:br>
              <a:rPr lang="en-US" sz="3200" b="0" dirty="0">
                <a:solidFill>
                  <a:srgbClr val="035D85"/>
                </a:solidFill>
                <a:latin typeface="Brown Light" pitchFamily="2" charset="77"/>
              </a:rPr>
            </a:br>
            <a:br>
              <a:rPr lang="en-US" sz="3200" b="0" dirty="0">
                <a:solidFill>
                  <a:srgbClr val="035D85"/>
                </a:solidFill>
                <a:latin typeface="Brown Light" pitchFamily="2" charset="77"/>
              </a:rPr>
            </a:br>
            <a:endParaRPr lang="en-GB" dirty="0">
              <a:latin typeface="Brown Regular Italic Alt" pitchFamily="2" charset="77"/>
            </a:endParaRPr>
          </a:p>
        </p:txBody>
      </p:sp>
      <p:sp>
        <p:nvSpPr>
          <p:cNvPr id="4" name="TextBox 3">
            <a:extLst>
              <a:ext uri="{FF2B5EF4-FFF2-40B4-BE49-F238E27FC236}">
                <a16:creationId xmlns:a16="http://schemas.microsoft.com/office/drawing/2014/main" id="{B8C92037-C3EC-0440-91FF-BB27E3DE3DDD}"/>
              </a:ext>
            </a:extLst>
          </p:cNvPr>
          <p:cNvSpPr txBox="1"/>
          <p:nvPr/>
        </p:nvSpPr>
        <p:spPr>
          <a:xfrm>
            <a:off x="0" y="0"/>
            <a:ext cx="1656184" cy="369332"/>
          </a:xfrm>
          <a:prstGeom prst="rect">
            <a:avLst/>
          </a:prstGeom>
          <a:solidFill>
            <a:srgbClr val="035D85"/>
          </a:solidFill>
        </p:spPr>
        <p:txBody>
          <a:bodyPr wrap="square" rtlCol="0">
            <a:spAutoFit/>
          </a:bodyPr>
          <a:lstStyle/>
          <a:p>
            <a:pPr algn="ctr"/>
            <a:r>
              <a:rPr lang="en-US" dirty="0">
                <a:solidFill>
                  <a:schemeClr val="bg1"/>
                </a:solidFill>
                <a:latin typeface="Brown Regular Alt" pitchFamily="2" charset="77"/>
              </a:rPr>
              <a:t>Online</a:t>
            </a:r>
          </a:p>
        </p:txBody>
      </p:sp>
      <p:sp>
        <p:nvSpPr>
          <p:cNvPr id="7" name="Rectangle 6">
            <a:extLst>
              <a:ext uri="{FF2B5EF4-FFF2-40B4-BE49-F238E27FC236}">
                <a16:creationId xmlns:a16="http://schemas.microsoft.com/office/drawing/2014/main" id="{20A10DEF-B437-C54E-A982-7CE5FF0FEE4B}"/>
              </a:ext>
            </a:extLst>
          </p:cNvPr>
          <p:cNvSpPr/>
          <p:nvPr/>
        </p:nvSpPr>
        <p:spPr>
          <a:xfrm>
            <a:off x="107503" y="1988840"/>
            <a:ext cx="8928994" cy="46751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D4BE800-F6AF-994C-8497-5E6D4B8FCF35}"/>
              </a:ext>
            </a:extLst>
          </p:cNvPr>
          <p:cNvCxnSpPr>
            <a:cxnSpLocks/>
            <a:stCxn id="7" idx="0"/>
          </p:cNvCxnSpPr>
          <p:nvPr/>
        </p:nvCxnSpPr>
        <p:spPr>
          <a:xfrm>
            <a:off x="4572000" y="1988840"/>
            <a:ext cx="0" cy="4675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01CA83-EEC8-AA43-BC84-C88142595E0E}"/>
              </a:ext>
            </a:extLst>
          </p:cNvPr>
          <p:cNvCxnSpPr>
            <a:cxnSpLocks/>
            <a:stCxn id="7" idx="3"/>
          </p:cNvCxnSpPr>
          <p:nvPr/>
        </p:nvCxnSpPr>
        <p:spPr>
          <a:xfrm flipH="1" flipV="1">
            <a:off x="107503" y="4316182"/>
            <a:ext cx="8928994" cy="10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80A64F3B-0606-5C4C-B706-B01A4C3FD6EB}"/>
              </a:ext>
            </a:extLst>
          </p:cNvPr>
          <p:cNvSpPr txBox="1">
            <a:spLocks/>
          </p:cNvSpPr>
          <p:nvPr/>
        </p:nvSpPr>
        <p:spPr>
          <a:xfrm>
            <a:off x="98929" y="1988840"/>
            <a:ext cx="4464497" cy="385606"/>
          </a:xfrm>
          <a:prstGeom prst="rect">
            <a:avLst/>
          </a:prstGeom>
          <a:ln>
            <a:noFill/>
          </a:ln>
        </p:spPr>
        <p:txBody>
          <a:bodyPr/>
          <a:lstStyle>
            <a:lvl1pPr marL="0" indent="0" algn="l" defTabSz="720000" rtl="0" eaLnBrk="1" latinLnBrk="0" hangingPunct="1">
              <a:lnSpc>
                <a:spcPct val="100000"/>
              </a:lnSpc>
              <a:spcBef>
                <a:spcPts val="0"/>
              </a:spcBef>
              <a:spcAft>
                <a:spcPts val="600"/>
              </a:spcAft>
              <a:buFontTx/>
              <a:buNone/>
              <a:defRPr sz="2100" b="0" i="0" kern="1200" baseline="0">
                <a:solidFill>
                  <a:srgbClr val="005E84"/>
                </a:solidFill>
                <a:latin typeface="Roboto Slab Light" pitchFamily="2" charset="0"/>
                <a:ea typeface="Roboto Slab Light" pitchFamily="2" charset="0"/>
                <a:cs typeface="+mn-cs"/>
              </a:defRPr>
            </a:lvl1pPr>
            <a:lvl2pPr marL="144000" indent="-457200" algn="l" defTabSz="720000" rtl="0" eaLnBrk="1" latinLnBrk="0" hangingPunct="1">
              <a:lnSpc>
                <a:spcPct val="100000"/>
              </a:lnSpc>
              <a:spcBef>
                <a:spcPts val="0"/>
              </a:spcBef>
              <a:spcAft>
                <a:spcPts val="600"/>
              </a:spcAft>
              <a:buFont typeface="Arial" panose="020B0604020202020204" pitchFamily="34" charset="0"/>
              <a:buChar char="•"/>
              <a:defRPr sz="2100" b="0" i="0" kern="1200" baseline="0">
                <a:solidFill>
                  <a:srgbClr val="005E84"/>
                </a:solidFill>
                <a:latin typeface="Roboto Slab Light" pitchFamily="2" charset="0"/>
                <a:ea typeface="Roboto Slab Light" pitchFamily="2" charset="0"/>
                <a:cs typeface="+mn-cs"/>
              </a:defRPr>
            </a:lvl2pPr>
            <a:lvl3pPr marL="11430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3pPr>
            <a:lvl4pPr marL="16002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4pPr>
            <a:lvl5pPr marL="20574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latin typeface="+mn-lt"/>
              </a:rPr>
              <a:t>Feelings</a:t>
            </a:r>
          </a:p>
        </p:txBody>
      </p:sp>
      <p:sp>
        <p:nvSpPr>
          <p:cNvPr id="15" name="Text Placeholder 10">
            <a:extLst>
              <a:ext uri="{FF2B5EF4-FFF2-40B4-BE49-F238E27FC236}">
                <a16:creationId xmlns:a16="http://schemas.microsoft.com/office/drawing/2014/main" id="{474A2446-DDC2-664F-804F-624C4AA1829B}"/>
              </a:ext>
            </a:extLst>
          </p:cNvPr>
          <p:cNvSpPr txBox="1">
            <a:spLocks/>
          </p:cNvSpPr>
          <p:nvPr/>
        </p:nvSpPr>
        <p:spPr>
          <a:xfrm>
            <a:off x="4545396" y="1978603"/>
            <a:ext cx="4464497" cy="385606"/>
          </a:xfrm>
          <a:prstGeom prst="rect">
            <a:avLst/>
          </a:prstGeom>
          <a:ln>
            <a:noFill/>
          </a:ln>
        </p:spPr>
        <p:txBody>
          <a:bodyPr/>
          <a:lstStyle>
            <a:lvl1pPr marL="0" indent="0" algn="l" defTabSz="720000" rtl="0" eaLnBrk="1" latinLnBrk="0" hangingPunct="1">
              <a:lnSpc>
                <a:spcPct val="100000"/>
              </a:lnSpc>
              <a:spcBef>
                <a:spcPts val="0"/>
              </a:spcBef>
              <a:spcAft>
                <a:spcPts val="600"/>
              </a:spcAft>
              <a:buFontTx/>
              <a:buNone/>
              <a:defRPr sz="2100" b="0" i="0" kern="1200" baseline="0">
                <a:solidFill>
                  <a:srgbClr val="005E84"/>
                </a:solidFill>
                <a:latin typeface="Roboto Slab Light" pitchFamily="2" charset="0"/>
                <a:ea typeface="Roboto Slab Light" pitchFamily="2" charset="0"/>
                <a:cs typeface="+mn-cs"/>
              </a:defRPr>
            </a:lvl1pPr>
            <a:lvl2pPr marL="144000" indent="-457200" algn="l" defTabSz="720000" rtl="0" eaLnBrk="1" latinLnBrk="0" hangingPunct="1">
              <a:lnSpc>
                <a:spcPct val="100000"/>
              </a:lnSpc>
              <a:spcBef>
                <a:spcPts val="0"/>
              </a:spcBef>
              <a:spcAft>
                <a:spcPts val="600"/>
              </a:spcAft>
              <a:buFont typeface="Arial" panose="020B0604020202020204" pitchFamily="34" charset="0"/>
              <a:buChar char="•"/>
              <a:defRPr sz="2100" b="0" i="0" kern="1200" baseline="0">
                <a:solidFill>
                  <a:srgbClr val="005E84"/>
                </a:solidFill>
                <a:latin typeface="Roboto Slab Light" pitchFamily="2" charset="0"/>
                <a:ea typeface="Roboto Slab Light" pitchFamily="2" charset="0"/>
                <a:cs typeface="+mn-cs"/>
              </a:defRPr>
            </a:lvl2pPr>
            <a:lvl3pPr marL="11430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3pPr>
            <a:lvl4pPr marL="16002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4pPr>
            <a:lvl5pPr marL="20574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latin typeface="+mn-lt"/>
              </a:rPr>
              <a:t>Thoughts/beliefs</a:t>
            </a:r>
          </a:p>
        </p:txBody>
      </p:sp>
      <p:sp>
        <p:nvSpPr>
          <p:cNvPr id="16" name="Text Placeholder 10">
            <a:extLst>
              <a:ext uri="{FF2B5EF4-FFF2-40B4-BE49-F238E27FC236}">
                <a16:creationId xmlns:a16="http://schemas.microsoft.com/office/drawing/2014/main" id="{DE061579-B935-9441-9E3F-8DD6E81DF441}"/>
              </a:ext>
            </a:extLst>
          </p:cNvPr>
          <p:cNvSpPr txBox="1">
            <a:spLocks/>
          </p:cNvSpPr>
          <p:nvPr/>
        </p:nvSpPr>
        <p:spPr>
          <a:xfrm>
            <a:off x="92805" y="4326419"/>
            <a:ext cx="4464497" cy="385606"/>
          </a:xfrm>
          <a:prstGeom prst="rect">
            <a:avLst/>
          </a:prstGeom>
          <a:ln>
            <a:noFill/>
          </a:ln>
        </p:spPr>
        <p:txBody>
          <a:bodyPr/>
          <a:lstStyle>
            <a:lvl1pPr marL="0" indent="0" algn="l" defTabSz="720000" rtl="0" eaLnBrk="1" latinLnBrk="0" hangingPunct="1">
              <a:lnSpc>
                <a:spcPct val="100000"/>
              </a:lnSpc>
              <a:spcBef>
                <a:spcPts val="0"/>
              </a:spcBef>
              <a:spcAft>
                <a:spcPts val="600"/>
              </a:spcAft>
              <a:buFontTx/>
              <a:buNone/>
              <a:defRPr sz="2100" b="0" i="0" kern="1200" baseline="0">
                <a:solidFill>
                  <a:srgbClr val="005E84"/>
                </a:solidFill>
                <a:latin typeface="Roboto Slab Light" pitchFamily="2" charset="0"/>
                <a:ea typeface="Roboto Slab Light" pitchFamily="2" charset="0"/>
                <a:cs typeface="+mn-cs"/>
              </a:defRPr>
            </a:lvl1pPr>
            <a:lvl2pPr marL="144000" indent="-457200" algn="l" defTabSz="720000" rtl="0" eaLnBrk="1" latinLnBrk="0" hangingPunct="1">
              <a:lnSpc>
                <a:spcPct val="100000"/>
              </a:lnSpc>
              <a:spcBef>
                <a:spcPts val="0"/>
              </a:spcBef>
              <a:spcAft>
                <a:spcPts val="600"/>
              </a:spcAft>
              <a:buFont typeface="Arial" panose="020B0604020202020204" pitchFamily="34" charset="0"/>
              <a:buChar char="•"/>
              <a:defRPr sz="2100" b="0" i="0" kern="1200" baseline="0">
                <a:solidFill>
                  <a:srgbClr val="005E84"/>
                </a:solidFill>
                <a:latin typeface="Roboto Slab Light" pitchFamily="2" charset="0"/>
                <a:ea typeface="Roboto Slab Light" pitchFamily="2" charset="0"/>
                <a:cs typeface="+mn-cs"/>
              </a:defRPr>
            </a:lvl2pPr>
            <a:lvl3pPr marL="11430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3pPr>
            <a:lvl4pPr marL="16002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4pPr>
            <a:lvl5pPr marL="20574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err="1">
                <a:latin typeface="+mn-lt"/>
              </a:rPr>
              <a:t>Behaviour</a:t>
            </a:r>
            <a:endParaRPr lang="en-US" sz="1800" b="1" dirty="0">
              <a:latin typeface="+mn-lt"/>
            </a:endParaRPr>
          </a:p>
        </p:txBody>
      </p:sp>
      <p:sp>
        <p:nvSpPr>
          <p:cNvPr id="17" name="Text Placeholder 10">
            <a:extLst>
              <a:ext uri="{FF2B5EF4-FFF2-40B4-BE49-F238E27FC236}">
                <a16:creationId xmlns:a16="http://schemas.microsoft.com/office/drawing/2014/main" id="{489A5217-5E21-E84F-B7CD-65645AA325FC}"/>
              </a:ext>
            </a:extLst>
          </p:cNvPr>
          <p:cNvSpPr txBox="1">
            <a:spLocks/>
          </p:cNvSpPr>
          <p:nvPr/>
        </p:nvSpPr>
        <p:spPr>
          <a:xfrm>
            <a:off x="4599484" y="4326419"/>
            <a:ext cx="4464497" cy="385606"/>
          </a:xfrm>
          <a:prstGeom prst="rect">
            <a:avLst/>
          </a:prstGeom>
          <a:ln>
            <a:noFill/>
          </a:ln>
        </p:spPr>
        <p:txBody>
          <a:bodyPr/>
          <a:lstStyle>
            <a:lvl1pPr marL="0" indent="0" algn="l" defTabSz="720000" rtl="0" eaLnBrk="1" latinLnBrk="0" hangingPunct="1">
              <a:lnSpc>
                <a:spcPct val="100000"/>
              </a:lnSpc>
              <a:spcBef>
                <a:spcPts val="0"/>
              </a:spcBef>
              <a:spcAft>
                <a:spcPts val="600"/>
              </a:spcAft>
              <a:buFontTx/>
              <a:buNone/>
              <a:defRPr sz="2100" b="0" i="0" kern="1200" baseline="0">
                <a:solidFill>
                  <a:srgbClr val="005E84"/>
                </a:solidFill>
                <a:latin typeface="Roboto Slab Light" pitchFamily="2" charset="0"/>
                <a:ea typeface="Roboto Slab Light" pitchFamily="2" charset="0"/>
                <a:cs typeface="+mn-cs"/>
              </a:defRPr>
            </a:lvl1pPr>
            <a:lvl2pPr marL="144000" indent="-457200" algn="l" defTabSz="720000" rtl="0" eaLnBrk="1" latinLnBrk="0" hangingPunct="1">
              <a:lnSpc>
                <a:spcPct val="100000"/>
              </a:lnSpc>
              <a:spcBef>
                <a:spcPts val="0"/>
              </a:spcBef>
              <a:spcAft>
                <a:spcPts val="600"/>
              </a:spcAft>
              <a:buFont typeface="Arial" panose="020B0604020202020204" pitchFamily="34" charset="0"/>
              <a:buChar char="•"/>
              <a:defRPr sz="2100" b="0" i="0" kern="1200" baseline="0">
                <a:solidFill>
                  <a:srgbClr val="005E84"/>
                </a:solidFill>
                <a:latin typeface="Roboto Slab Light" pitchFamily="2" charset="0"/>
                <a:ea typeface="Roboto Slab Light" pitchFamily="2" charset="0"/>
                <a:cs typeface="+mn-cs"/>
              </a:defRPr>
            </a:lvl2pPr>
            <a:lvl3pPr marL="11430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3pPr>
            <a:lvl4pPr marL="16002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4pPr>
            <a:lvl5pPr marL="2057400" indent="-228600" algn="l" defTabSz="720000" rtl="0" eaLnBrk="1" latinLnBrk="0" hangingPunct="1">
              <a:lnSpc>
                <a:spcPct val="90000"/>
              </a:lnSpc>
              <a:spcBef>
                <a:spcPts val="500"/>
              </a:spcBef>
              <a:buFont typeface="Arial" panose="020B0604020202020204" pitchFamily="34" charset="0"/>
              <a:buChar char="•"/>
              <a:defRPr sz="2100" b="0" i="0" kern="1200" baseline="0">
                <a:solidFill>
                  <a:srgbClr val="005E84"/>
                </a:solidFill>
                <a:latin typeface="Brown-RegularItali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dirty="0">
                <a:latin typeface="+mn-lt"/>
              </a:rPr>
              <a:t>Physical health</a:t>
            </a:r>
          </a:p>
        </p:txBody>
      </p:sp>
    </p:spTree>
    <p:extLst>
      <p:ext uri="{BB962C8B-B14F-4D97-AF65-F5344CB8AC3E}">
        <p14:creationId xmlns:p14="http://schemas.microsoft.com/office/powerpoint/2010/main" val="678962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latin typeface="Brown Regular Alt" pitchFamily="2" charset="77"/>
              </a:rPr>
              <a:t>What is stress?</a:t>
            </a:r>
          </a:p>
        </p:txBody>
      </p:sp>
      <p:pic>
        <p:nvPicPr>
          <p:cNvPr id="6" name="Picture 5">
            <a:hlinkClick r:id="rId3"/>
            <a:extLst>
              <a:ext uri="{FF2B5EF4-FFF2-40B4-BE49-F238E27FC236}">
                <a16:creationId xmlns:a16="http://schemas.microsoft.com/office/drawing/2014/main" id="{15B4A204-755B-C44A-9F31-DDDB62B25F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212" y="1593056"/>
            <a:ext cx="7802880" cy="4389120"/>
          </a:xfrm>
          <a:prstGeom prst="rect">
            <a:avLst/>
          </a:prstGeom>
        </p:spPr>
      </p:pic>
    </p:spTree>
    <p:extLst>
      <p:ext uri="{BB962C8B-B14F-4D97-AF65-F5344CB8AC3E}">
        <p14:creationId xmlns:p14="http://schemas.microsoft.com/office/powerpoint/2010/main" val="1408085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Manual Operation 13"/>
          <p:cNvSpPr/>
          <p:nvPr/>
        </p:nvSpPr>
        <p:spPr>
          <a:xfrm>
            <a:off x="2916238" y="2349500"/>
            <a:ext cx="3311525" cy="2663825"/>
          </a:xfrm>
          <a:prstGeom prst="flowChartManualOperation">
            <a:avLst/>
          </a:prstGeom>
          <a:solidFill>
            <a:srgbClr val="EF81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40965" name="Text Box 10"/>
          <p:cNvSpPr txBox="1">
            <a:spLocks noChangeArrowheads="1"/>
          </p:cNvSpPr>
          <p:nvPr/>
        </p:nvSpPr>
        <p:spPr bwMode="auto">
          <a:xfrm>
            <a:off x="3348038" y="3055942"/>
            <a:ext cx="2438408" cy="1015663"/>
          </a:xfrm>
          <a:prstGeom prst="rect">
            <a:avLst/>
          </a:prstGeom>
          <a:noFill/>
          <a:ln w="9525">
            <a:noFill/>
            <a:miter lim="800000"/>
            <a:headEnd/>
            <a:tailEnd/>
          </a:ln>
        </p:spPr>
        <p:txBody>
          <a:bodyPr wrap="square">
            <a:spAutoFit/>
          </a:bodyPr>
          <a:lstStyle/>
          <a:p>
            <a:pPr algn="ctr"/>
            <a:r>
              <a:rPr lang="en-GB" altLang="en-US" sz="2000" dirty="0">
                <a:solidFill>
                  <a:schemeClr val="bg1"/>
                </a:solidFill>
                <a:latin typeface="Arial" pitchFamily="34" charset="0"/>
                <a:cs typeface="Arial" pitchFamily="34" charset="0"/>
              </a:rPr>
              <a:t>Vulnerability is shown by the size of the container</a:t>
            </a:r>
          </a:p>
        </p:txBody>
      </p:sp>
      <p:sp>
        <p:nvSpPr>
          <p:cNvPr id="40966" name="Text Box 11"/>
          <p:cNvSpPr txBox="1">
            <a:spLocks noChangeArrowheads="1"/>
          </p:cNvSpPr>
          <p:nvPr/>
        </p:nvSpPr>
        <p:spPr bwMode="auto">
          <a:xfrm>
            <a:off x="3794125" y="3046413"/>
            <a:ext cx="184150" cy="457200"/>
          </a:xfrm>
          <a:prstGeom prst="rect">
            <a:avLst/>
          </a:prstGeom>
          <a:noFill/>
          <a:ln w="9525">
            <a:noFill/>
            <a:miter lim="800000"/>
            <a:headEnd/>
            <a:tailEnd/>
          </a:ln>
        </p:spPr>
        <p:txBody>
          <a:bodyPr wrap="none">
            <a:spAutoFit/>
          </a:bodyPr>
          <a:lstStyle/>
          <a:p>
            <a:endParaRPr lang="en-GB" altLang="en-US" sz="2400">
              <a:latin typeface="Times New Roman" pitchFamily="18" charset="0"/>
              <a:cs typeface="Times New Roman" pitchFamily="18" charset="0"/>
            </a:endParaRPr>
          </a:p>
        </p:txBody>
      </p:sp>
      <p:sp>
        <p:nvSpPr>
          <p:cNvPr id="40967" name="TextBox 19"/>
          <p:cNvSpPr txBox="1">
            <a:spLocks noChangeArrowheads="1"/>
          </p:cNvSpPr>
          <p:nvPr/>
        </p:nvSpPr>
        <p:spPr bwMode="auto">
          <a:xfrm>
            <a:off x="1331640" y="6309320"/>
            <a:ext cx="6961188" cy="646331"/>
          </a:xfrm>
          <a:prstGeom prst="rect">
            <a:avLst/>
          </a:prstGeom>
          <a:noFill/>
          <a:ln w="9525">
            <a:noFill/>
            <a:miter lim="800000"/>
            <a:headEnd/>
            <a:tailEnd/>
          </a:ln>
        </p:spPr>
        <p:txBody>
          <a:bodyPr>
            <a:spAutoFit/>
          </a:bodyPr>
          <a:lstStyle/>
          <a:p>
            <a:endParaRPr lang="en-GB" altLang="en-US" sz="1600" dirty="0"/>
          </a:p>
          <a:p>
            <a:endParaRPr lang="en-GB" altLang="en-US" sz="2000" dirty="0"/>
          </a:p>
        </p:txBody>
      </p:sp>
      <p:sp>
        <p:nvSpPr>
          <p:cNvPr id="16" name="TextBox 4"/>
          <p:cNvSpPr txBox="1">
            <a:spLocks noChangeArrowheads="1"/>
          </p:cNvSpPr>
          <p:nvPr/>
        </p:nvSpPr>
        <p:spPr bwMode="auto">
          <a:xfrm>
            <a:off x="2571750" y="1283847"/>
            <a:ext cx="4000500" cy="400050"/>
          </a:xfrm>
          <a:prstGeom prst="rect">
            <a:avLst/>
          </a:prstGeom>
          <a:noFill/>
          <a:ln w="9525">
            <a:noFill/>
            <a:miter lim="800000"/>
            <a:headEnd/>
            <a:tailEnd/>
          </a:ln>
        </p:spPr>
        <p:txBody>
          <a:bodyPr>
            <a:spAutoFit/>
          </a:bodyPr>
          <a:lstStyle/>
          <a:p>
            <a:pPr>
              <a:defRPr/>
            </a:pPr>
            <a:r>
              <a:rPr lang="en-GB" sz="2000" dirty="0">
                <a:solidFill>
                  <a:srgbClr val="005E84"/>
                </a:solidFill>
                <a:latin typeface="Roboto Slab" pitchFamily="2" charset="0"/>
                <a:ea typeface="Roboto Slab" pitchFamily="2" charset="0"/>
                <a:cs typeface="Arial" pitchFamily="34" charset="0"/>
              </a:rPr>
              <a:t> Stress flows into the container </a:t>
            </a:r>
          </a:p>
        </p:txBody>
      </p:sp>
      <p:sp>
        <p:nvSpPr>
          <p:cNvPr id="17" name="TextBox 5"/>
          <p:cNvSpPr txBox="1">
            <a:spLocks noChangeArrowheads="1"/>
          </p:cNvSpPr>
          <p:nvPr/>
        </p:nvSpPr>
        <p:spPr bwMode="auto">
          <a:xfrm>
            <a:off x="803276" y="5214951"/>
            <a:ext cx="7537449" cy="1661993"/>
          </a:xfrm>
          <a:prstGeom prst="rect">
            <a:avLst/>
          </a:prstGeom>
          <a:noFill/>
          <a:ln w="9525">
            <a:noFill/>
            <a:miter lim="800000"/>
            <a:headEnd/>
            <a:tailEnd/>
          </a:ln>
        </p:spPr>
        <p:txBody>
          <a:bodyPr wrap="square">
            <a:spAutoFit/>
          </a:bodyPr>
          <a:lstStyle/>
          <a:p>
            <a:pPr>
              <a:defRPr/>
            </a:pPr>
            <a:r>
              <a:rPr lang="en-GB" sz="2000" dirty="0">
                <a:solidFill>
                  <a:srgbClr val="005E84"/>
                </a:solidFill>
                <a:latin typeface="Roboto Slab" pitchFamily="2" charset="0"/>
                <a:ea typeface="Roboto Slab" pitchFamily="2" charset="0"/>
                <a:cs typeface="Arial" pitchFamily="34" charset="0"/>
              </a:rPr>
              <a:t>Helpful coping strategies  </a:t>
            </a:r>
            <a:r>
              <a:rPr lang="en-GB" sz="2000" b="0" dirty="0">
                <a:solidFill>
                  <a:srgbClr val="005E84"/>
                </a:solidFill>
                <a:latin typeface="Roboto Slab" pitchFamily="2" charset="0"/>
                <a:ea typeface="Roboto Slab" pitchFamily="2" charset="0"/>
                <a:cs typeface="Arial" pitchFamily="34" charset="0"/>
              </a:rPr>
              <a:t>= tap working lets the stress out </a:t>
            </a:r>
          </a:p>
          <a:p>
            <a:pPr>
              <a:defRPr/>
            </a:pPr>
            <a:endParaRPr lang="en-GB" sz="2000" dirty="0">
              <a:solidFill>
                <a:srgbClr val="005E84"/>
              </a:solidFill>
              <a:latin typeface="Roboto Slab" pitchFamily="2" charset="0"/>
              <a:ea typeface="Roboto Slab" pitchFamily="2" charset="0"/>
              <a:cs typeface="Arial" pitchFamily="34" charset="0"/>
            </a:endParaRPr>
          </a:p>
          <a:p>
            <a:pPr>
              <a:defRPr/>
            </a:pPr>
            <a:r>
              <a:rPr lang="en-GB" sz="2000" dirty="0">
                <a:solidFill>
                  <a:srgbClr val="005E84"/>
                </a:solidFill>
                <a:latin typeface="Roboto Slab" pitchFamily="2" charset="0"/>
                <a:ea typeface="Roboto Slab" pitchFamily="2" charset="0"/>
                <a:cs typeface="Arial" pitchFamily="34" charset="0"/>
              </a:rPr>
              <a:t>Unhelpful coping </a:t>
            </a:r>
            <a:r>
              <a:rPr lang="en-GB" sz="2000" b="0" dirty="0">
                <a:solidFill>
                  <a:srgbClr val="005E84"/>
                </a:solidFill>
                <a:latin typeface="Roboto Slab" pitchFamily="2" charset="0"/>
                <a:ea typeface="Roboto Slab" pitchFamily="2" charset="0"/>
                <a:cs typeface="Arial" pitchFamily="34" charset="0"/>
              </a:rPr>
              <a:t>strategies = tap blocked so water fills </a:t>
            </a:r>
            <a:r>
              <a:rPr lang="en-GB" sz="2000" dirty="0">
                <a:solidFill>
                  <a:srgbClr val="005E84"/>
                </a:solidFill>
                <a:latin typeface="Roboto Slab" pitchFamily="2" charset="0"/>
                <a:ea typeface="Roboto Slab" pitchFamily="2" charset="0"/>
                <a:cs typeface="Arial" pitchFamily="34" charset="0"/>
              </a:rPr>
              <a:t>container </a:t>
            </a:r>
            <a:r>
              <a:rPr lang="en-GB" sz="2000" b="0" dirty="0">
                <a:solidFill>
                  <a:srgbClr val="005E84"/>
                </a:solidFill>
                <a:latin typeface="Roboto Slab" pitchFamily="2" charset="0"/>
                <a:ea typeface="Roboto Slab" pitchFamily="2" charset="0"/>
                <a:cs typeface="Arial" pitchFamily="34" charset="0"/>
              </a:rPr>
              <a:t>and overflows</a:t>
            </a:r>
          </a:p>
          <a:p>
            <a:pPr>
              <a:defRPr/>
            </a:pPr>
            <a:endParaRPr lang="en-GB" sz="2200" dirty="0">
              <a:solidFill>
                <a:srgbClr val="005E84"/>
              </a:solidFill>
              <a:latin typeface="Roboto Slab" pitchFamily="2" charset="0"/>
              <a:ea typeface="Roboto Slab" pitchFamily="2" charset="0"/>
            </a:endParaRPr>
          </a:p>
        </p:txBody>
      </p:sp>
      <p:sp>
        <p:nvSpPr>
          <p:cNvPr id="19" name="TextBox 7"/>
          <p:cNvSpPr txBox="1">
            <a:spLocks noChangeArrowheads="1"/>
          </p:cNvSpPr>
          <p:nvPr/>
        </p:nvSpPr>
        <p:spPr bwMode="auto">
          <a:xfrm>
            <a:off x="6357950" y="2748503"/>
            <a:ext cx="2255868" cy="1938992"/>
          </a:xfrm>
          <a:prstGeom prst="rect">
            <a:avLst/>
          </a:prstGeom>
          <a:noFill/>
          <a:ln w="9525">
            <a:noFill/>
            <a:miter lim="800000"/>
            <a:headEnd/>
            <a:tailEnd/>
          </a:ln>
        </p:spPr>
        <p:txBody>
          <a:bodyPr wrap="square">
            <a:spAutoFit/>
          </a:bodyPr>
          <a:lstStyle/>
          <a:p>
            <a:pPr algn="ctr">
              <a:defRPr/>
            </a:pPr>
            <a:r>
              <a:rPr lang="en-GB" sz="2000" dirty="0">
                <a:solidFill>
                  <a:srgbClr val="005E84"/>
                </a:solidFill>
                <a:latin typeface="Roboto Slab" pitchFamily="2" charset="0"/>
                <a:ea typeface="Roboto Slab" pitchFamily="2" charset="0"/>
                <a:cs typeface="Arial" pitchFamily="34" charset="0"/>
              </a:rPr>
              <a:t> If the container overflows, problems develop - “emotional snapping”</a:t>
            </a:r>
          </a:p>
        </p:txBody>
      </p:sp>
      <p:sp>
        <p:nvSpPr>
          <p:cNvPr id="20" name="Curved Down Arrow 19"/>
          <p:cNvSpPr/>
          <p:nvPr/>
        </p:nvSpPr>
        <p:spPr>
          <a:xfrm>
            <a:off x="5984082" y="1563688"/>
            <a:ext cx="1571625" cy="785812"/>
          </a:xfrm>
          <a:prstGeom prst="curvedDownArrow">
            <a:avLst/>
          </a:prstGeom>
          <a:solidFill>
            <a:srgbClr val="035D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21" name="Down Arrow 20"/>
          <p:cNvSpPr/>
          <p:nvPr/>
        </p:nvSpPr>
        <p:spPr>
          <a:xfrm>
            <a:off x="3859213" y="1701800"/>
            <a:ext cx="285750" cy="620713"/>
          </a:xfrm>
          <a:prstGeom prst="downArrow">
            <a:avLst/>
          </a:prstGeom>
          <a:solidFill>
            <a:srgbClr val="035D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 name="Down Arrow 21"/>
          <p:cNvSpPr/>
          <p:nvPr/>
        </p:nvSpPr>
        <p:spPr>
          <a:xfrm>
            <a:off x="4430713" y="1701800"/>
            <a:ext cx="285750" cy="620713"/>
          </a:xfrm>
          <a:prstGeom prst="downArrow">
            <a:avLst/>
          </a:prstGeom>
          <a:solidFill>
            <a:srgbClr val="035D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3" name="Down Arrow 22"/>
          <p:cNvSpPr/>
          <p:nvPr/>
        </p:nvSpPr>
        <p:spPr>
          <a:xfrm>
            <a:off x="5002213" y="1701800"/>
            <a:ext cx="285750" cy="620713"/>
          </a:xfrm>
          <a:prstGeom prst="downArrow">
            <a:avLst/>
          </a:prstGeom>
          <a:solidFill>
            <a:srgbClr val="035D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4" name="Curved Down Arrow 23"/>
          <p:cNvSpPr/>
          <p:nvPr/>
        </p:nvSpPr>
        <p:spPr>
          <a:xfrm>
            <a:off x="6056096" y="1737857"/>
            <a:ext cx="1000125" cy="493712"/>
          </a:xfrm>
          <a:prstGeom prst="curvedDownArrow">
            <a:avLst/>
          </a:prstGeom>
          <a:solidFill>
            <a:srgbClr val="035D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25" name="Curved Down Arrow 24"/>
          <p:cNvSpPr/>
          <p:nvPr/>
        </p:nvSpPr>
        <p:spPr>
          <a:xfrm>
            <a:off x="6106716" y="2056150"/>
            <a:ext cx="571500" cy="285750"/>
          </a:xfrm>
          <a:prstGeom prst="curvedDownArrow">
            <a:avLst/>
          </a:prstGeom>
          <a:solidFill>
            <a:srgbClr val="035D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26" name="Cross 25"/>
          <p:cNvSpPr/>
          <p:nvPr/>
        </p:nvSpPr>
        <p:spPr>
          <a:xfrm>
            <a:off x="2998340" y="4098592"/>
            <a:ext cx="500062" cy="292100"/>
          </a:xfrm>
          <a:prstGeom prst="plus">
            <a:avLst/>
          </a:prstGeom>
          <a:solidFill>
            <a:srgbClr val="035D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7" name="Curved Right Arrow 26"/>
          <p:cNvSpPr/>
          <p:nvPr/>
        </p:nvSpPr>
        <p:spPr>
          <a:xfrm>
            <a:off x="2416175" y="4177513"/>
            <a:ext cx="500063" cy="936625"/>
          </a:xfrm>
          <a:prstGeom prst="curvedRightArrow">
            <a:avLst/>
          </a:prstGeom>
          <a:solidFill>
            <a:srgbClr val="035D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solidFill>
                <a:schemeClr val="tx1"/>
              </a:solidFill>
            </a:endParaRPr>
          </a:p>
        </p:txBody>
      </p:sp>
      <p:sp>
        <p:nvSpPr>
          <p:cNvPr id="4" name="Title 3">
            <a:extLst>
              <a:ext uri="{FF2B5EF4-FFF2-40B4-BE49-F238E27FC236}">
                <a16:creationId xmlns:a16="http://schemas.microsoft.com/office/drawing/2014/main" id="{061D5D0A-CE74-324B-BE46-4C08A329DC5D}"/>
              </a:ext>
            </a:extLst>
          </p:cNvPr>
          <p:cNvSpPr>
            <a:spLocks noGrp="1"/>
          </p:cNvSpPr>
          <p:nvPr>
            <p:ph type="title"/>
          </p:nvPr>
        </p:nvSpPr>
        <p:spPr>
          <a:xfrm>
            <a:off x="684212" y="765175"/>
            <a:ext cx="7128148" cy="1655762"/>
          </a:xfrm>
        </p:spPr>
        <p:txBody>
          <a:bodyPr/>
          <a:lstStyle/>
          <a:p>
            <a:r>
              <a:rPr lang="en-US" dirty="0"/>
              <a:t>Activity: What is your stress container?</a:t>
            </a:r>
          </a:p>
        </p:txBody>
      </p:sp>
    </p:spTree>
    <p:extLst>
      <p:ext uri="{BB962C8B-B14F-4D97-AF65-F5344CB8AC3E}">
        <p14:creationId xmlns:p14="http://schemas.microsoft.com/office/powerpoint/2010/main" val="2840278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par>
                                <p:cTn id="39" presetID="10" presetClass="entr" presetSubtype="0" fill="hold" grpId="0" nodeType="withEffect" nodePh="1">
                                  <p:stCondLst>
                                    <p:cond delay="0"/>
                                  </p:stCondLst>
                                  <p:endCondLst>
                                    <p:cond evt="begin" delay="0">
                                      <p:tn val="39"/>
                                    </p:cond>
                                  </p:endCondLst>
                                  <p:childTnLst>
                                    <p:set>
                                      <p:cBhvr>
                                        <p:cTn id="40" dur="1" fill="hold">
                                          <p:stCondLst>
                                            <p:cond delay="0"/>
                                          </p:stCondLst>
                                        </p:cTn>
                                        <p:tgtEl>
                                          <p:spTgt spid="40967"/>
                                        </p:tgtEl>
                                        <p:attrNameLst>
                                          <p:attrName>style.visibility</p:attrName>
                                        </p:attrNameLst>
                                      </p:cBhvr>
                                      <p:to>
                                        <p:strVal val="visible"/>
                                      </p:to>
                                    </p:set>
                                    <p:animEffect transition="in" filter="fade">
                                      <p:cBhvr>
                                        <p:cTn id="41" dur="1000"/>
                                        <p:tgtEl>
                                          <p:spTgt spid="4096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p:bldP spid="16" grpId="0"/>
      <p:bldP spid="17" grpId="0"/>
      <p:bldP spid="19" grpId="0"/>
      <p:bldP spid="20" grpId="0" animBg="1"/>
      <p:bldP spid="21" grpId="0" animBg="1"/>
      <p:bldP spid="22" grpId="0" animBg="1"/>
      <p:bldP spid="23" grpId="0" animBg="1"/>
      <p:bldP spid="24" grpId="0" animBg="1"/>
      <p:bldP spid="25" grpId="0" animBg="1"/>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Housekeeping</a:t>
            </a:r>
          </a:p>
        </p:txBody>
      </p:sp>
      <p:pic>
        <p:nvPicPr>
          <p:cNvPr id="4" name="Picture 2" descr="http://www.meselec.co.uk/images/fire-alarms-kent-sussex.jpg">
            <a:hlinkClick r:id="rId3"/>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5145"/>
          <a:stretch/>
        </p:blipFill>
        <p:spPr bwMode="auto">
          <a:xfrm>
            <a:off x="5386336" y="1826068"/>
            <a:ext cx="1793264" cy="15843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kabircares.org/wp-content/uploads/2010/06/no_cell_phone.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1915287"/>
            <a:ext cx="1665928" cy="14878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hrdrp1\Desktop\food and drink 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798232" y="3958911"/>
            <a:ext cx="1729986" cy="1728192"/>
          </a:xfrm>
          <a:prstGeom prst="rect">
            <a:avLst/>
          </a:prstGeom>
        </p:spPr>
      </p:pic>
      <p:pic>
        <p:nvPicPr>
          <p:cNvPr id="10" name="Picture 2" descr="C:\Users\hrdrp1\Desktop\14081096-confidential-stamp-showing-private-correspondence-or-document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756" y="1799250"/>
            <a:ext cx="1918564" cy="18638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Product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9992" y="4174935"/>
            <a:ext cx="1396446"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891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Manual Operation 13"/>
          <p:cNvSpPr/>
          <p:nvPr/>
        </p:nvSpPr>
        <p:spPr>
          <a:xfrm>
            <a:off x="4500835" y="1940053"/>
            <a:ext cx="3311525" cy="2663825"/>
          </a:xfrm>
          <a:prstGeom prst="flowChartManualOperation">
            <a:avLst/>
          </a:prstGeom>
          <a:solidFill>
            <a:srgbClr val="EF81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40966" name="Text Box 11"/>
          <p:cNvSpPr txBox="1">
            <a:spLocks noChangeArrowheads="1"/>
          </p:cNvSpPr>
          <p:nvPr/>
        </p:nvSpPr>
        <p:spPr bwMode="auto">
          <a:xfrm>
            <a:off x="3794125" y="3262437"/>
            <a:ext cx="184150" cy="457200"/>
          </a:xfrm>
          <a:prstGeom prst="rect">
            <a:avLst/>
          </a:prstGeom>
          <a:noFill/>
          <a:ln w="9525">
            <a:noFill/>
            <a:miter lim="800000"/>
            <a:headEnd/>
            <a:tailEnd/>
          </a:ln>
        </p:spPr>
        <p:txBody>
          <a:bodyPr wrap="none">
            <a:spAutoFit/>
          </a:bodyPr>
          <a:lstStyle/>
          <a:p>
            <a:endParaRPr lang="en-GB" altLang="en-US" sz="2400">
              <a:latin typeface="Times New Roman" pitchFamily="18" charset="0"/>
              <a:cs typeface="Times New Roman" pitchFamily="18" charset="0"/>
            </a:endParaRPr>
          </a:p>
        </p:txBody>
      </p:sp>
      <p:sp>
        <p:nvSpPr>
          <p:cNvPr id="26" name="Cross 25"/>
          <p:cNvSpPr/>
          <p:nvPr/>
        </p:nvSpPr>
        <p:spPr>
          <a:xfrm>
            <a:off x="4508335" y="3698851"/>
            <a:ext cx="500062" cy="292100"/>
          </a:xfrm>
          <a:prstGeom prst="plus">
            <a:avLst/>
          </a:prstGeom>
          <a:solidFill>
            <a:srgbClr val="035D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8" name="TextBox 27">
            <a:extLst>
              <a:ext uri="{FF2B5EF4-FFF2-40B4-BE49-F238E27FC236}">
                <a16:creationId xmlns:a16="http://schemas.microsoft.com/office/drawing/2014/main" id="{BD712149-24E3-214F-A5CF-14DFF28EE8F8}"/>
              </a:ext>
            </a:extLst>
          </p:cNvPr>
          <p:cNvSpPr txBox="1"/>
          <p:nvPr/>
        </p:nvSpPr>
        <p:spPr>
          <a:xfrm>
            <a:off x="47328" y="476373"/>
            <a:ext cx="4461007" cy="3024635"/>
          </a:xfrm>
          <a:prstGeom prst="rect">
            <a:avLst/>
          </a:prstGeom>
          <a:noFill/>
          <a:ln>
            <a:solidFill>
              <a:srgbClr val="035D85"/>
            </a:solidFill>
          </a:ln>
        </p:spPr>
        <p:txBody>
          <a:bodyPr wrap="none" rtlCol="0">
            <a:noAutofit/>
          </a:bodyPr>
          <a:lstStyle/>
          <a:p>
            <a:pPr algn="ctr"/>
            <a:r>
              <a:rPr lang="en-US" b="1" dirty="0">
                <a:solidFill>
                  <a:srgbClr val="005E84"/>
                </a:solidFill>
                <a:latin typeface="Roboto Slab" pitchFamily="2" charset="0"/>
                <a:ea typeface="Roboto Slab" pitchFamily="2" charset="0"/>
              </a:rPr>
              <a:t>Stressors</a:t>
            </a:r>
            <a:r>
              <a:rPr lang="en-US" dirty="0">
                <a:solidFill>
                  <a:srgbClr val="005E84"/>
                </a:solidFill>
                <a:latin typeface="Roboto Slab" pitchFamily="2" charset="0"/>
                <a:ea typeface="Roboto Slab" pitchFamily="2" charset="0"/>
              </a:rPr>
              <a:t>:</a:t>
            </a:r>
          </a:p>
        </p:txBody>
      </p:sp>
      <p:sp>
        <p:nvSpPr>
          <p:cNvPr id="29" name="TextBox 5">
            <a:extLst>
              <a:ext uri="{FF2B5EF4-FFF2-40B4-BE49-F238E27FC236}">
                <a16:creationId xmlns:a16="http://schemas.microsoft.com/office/drawing/2014/main" id="{0D059721-0C61-E347-8C3E-1738125F91DC}"/>
              </a:ext>
            </a:extLst>
          </p:cNvPr>
          <p:cNvSpPr txBox="1">
            <a:spLocks noChangeArrowheads="1"/>
          </p:cNvSpPr>
          <p:nvPr/>
        </p:nvSpPr>
        <p:spPr bwMode="auto">
          <a:xfrm>
            <a:off x="47328" y="3704733"/>
            <a:ext cx="4461007" cy="3036635"/>
          </a:xfrm>
          <a:prstGeom prst="rect">
            <a:avLst/>
          </a:prstGeom>
          <a:noFill/>
          <a:ln w="9525">
            <a:solidFill>
              <a:srgbClr val="035D85"/>
            </a:solidFill>
            <a:miter lim="800000"/>
            <a:headEnd/>
            <a:tailEnd/>
          </a:ln>
        </p:spPr>
        <p:txBody>
          <a:bodyPr wrap="none">
            <a:noAutofit/>
          </a:bodyPr>
          <a:lstStyle/>
          <a:p>
            <a:pPr algn="ctr">
              <a:defRPr/>
            </a:pPr>
            <a:r>
              <a:rPr lang="en-GB" b="1" dirty="0">
                <a:solidFill>
                  <a:srgbClr val="005E84"/>
                </a:solidFill>
                <a:latin typeface="Roboto Slab" pitchFamily="2" charset="0"/>
                <a:ea typeface="Roboto Slab" pitchFamily="2" charset="0"/>
                <a:cs typeface="Arial" panose="020B0604020202020204" pitchFamily="34" charset="0"/>
              </a:rPr>
              <a:t>Helpful coping strategies:</a:t>
            </a:r>
          </a:p>
        </p:txBody>
      </p:sp>
      <p:sp>
        <p:nvSpPr>
          <p:cNvPr id="30" name="TextBox 5">
            <a:extLst>
              <a:ext uri="{FF2B5EF4-FFF2-40B4-BE49-F238E27FC236}">
                <a16:creationId xmlns:a16="http://schemas.microsoft.com/office/drawing/2014/main" id="{9845BAE5-0422-E14F-A99F-7FEE90B32FC1}"/>
              </a:ext>
            </a:extLst>
          </p:cNvPr>
          <p:cNvSpPr txBox="1">
            <a:spLocks noChangeArrowheads="1"/>
          </p:cNvSpPr>
          <p:nvPr/>
        </p:nvSpPr>
        <p:spPr bwMode="auto">
          <a:xfrm>
            <a:off x="4690076" y="4684163"/>
            <a:ext cx="4150800" cy="2057205"/>
          </a:xfrm>
          <a:prstGeom prst="rect">
            <a:avLst/>
          </a:prstGeom>
          <a:noFill/>
          <a:ln w="9525">
            <a:solidFill>
              <a:srgbClr val="035D85"/>
            </a:solidFill>
            <a:miter lim="800000"/>
            <a:headEnd/>
            <a:tailEnd/>
          </a:ln>
        </p:spPr>
        <p:txBody>
          <a:bodyPr wrap="none">
            <a:noAutofit/>
          </a:bodyPr>
          <a:lstStyle/>
          <a:p>
            <a:pPr algn="ctr">
              <a:defRPr/>
            </a:pPr>
            <a:r>
              <a:rPr lang="en-GB" b="1" dirty="0">
                <a:solidFill>
                  <a:srgbClr val="005E84"/>
                </a:solidFill>
                <a:latin typeface="Roboto Slab" pitchFamily="2" charset="0"/>
                <a:ea typeface="Roboto Slab" pitchFamily="2" charset="0"/>
                <a:cs typeface="Arial" panose="020B0604020202020204" pitchFamily="34" charset="0"/>
              </a:rPr>
              <a:t>Unhelpful coping strategies:</a:t>
            </a:r>
          </a:p>
        </p:txBody>
      </p:sp>
      <p:sp>
        <p:nvSpPr>
          <p:cNvPr id="31" name="Bent Arrow 30">
            <a:extLst>
              <a:ext uri="{FF2B5EF4-FFF2-40B4-BE49-F238E27FC236}">
                <a16:creationId xmlns:a16="http://schemas.microsoft.com/office/drawing/2014/main" id="{FFA592DE-8C01-D04C-AC7B-71BD822A8C1A}"/>
              </a:ext>
            </a:extLst>
          </p:cNvPr>
          <p:cNvSpPr/>
          <p:nvPr/>
        </p:nvSpPr>
        <p:spPr>
          <a:xfrm rot="5400000">
            <a:off x="5041454" y="516682"/>
            <a:ext cx="894595" cy="1960835"/>
          </a:xfrm>
          <a:prstGeom prst="bentArrow">
            <a:avLst/>
          </a:prstGeom>
          <a:solidFill>
            <a:srgbClr val="035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0D1AC957-2B88-8043-91CC-F3FC61B898C3}"/>
              </a:ext>
            </a:extLst>
          </p:cNvPr>
          <p:cNvSpPr txBox="1"/>
          <p:nvPr/>
        </p:nvSpPr>
        <p:spPr>
          <a:xfrm>
            <a:off x="0" y="0"/>
            <a:ext cx="1656184" cy="369332"/>
          </a:xfrm>
          <a:prstGeom prst="rect">
            <a:avLst/>
          </a:prstGeom>
          <a:solidFill>
            <a:srgbClr val="035D85"/>
          </a:solidFill>
        </p:spPr>
        <p:txBody>
          <a:bodyPr wrap="square" rtlCol="0">
            <a:spAutoFit/>
          </a:bodyPr>
          <a:lstStyle/>
          <a:p>
            <a:pPr algn="ctr"/>
            <a:r>
              <a:rPr lang="en-US" dirty="0">
                <a:solidFill>
                  <a:schemeClr val="bg1"/>
                </a:solidFill>
                <a:latin typeface="Brown Regular Alt" pitchFamily="2" charset="77"/>
              </a:rPr>
              <a:t>Online</a:t>
            </a:r>
          </a:p>
        </p:txBody>
      </p:sp>
    </p:spTree>
    <p:extLst>
      <p:ext uri="{BB962C8B-B14F-4D97-AF65-F5344CB8AC3E}">
        <p14:creationId xmlns:p14="http://schemas.microsoft.com/office/powerpoint/2010/main" val="20085217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36BF-DCC7-8547-BFE4-B681E4B1314B}"/>
              </a:ext>
            </a:extLst>
          </p:cNvPr>
          <p:cNvSpPr>
            <a:spLocks noGrp="1"/>
          </p:cNvSpPr>
          <p:nvPr>
            <p:ph type="title"/>
          </p:nvPr>
        </p:nvSpPr>
        <p:spPr/>
        <p:txBody>
          <a:bodyPr/>
          <a:lstStyle/>
          <a:p>
            <a:r>
              <a:rPr lang="en-GB" dirty="0"/>
              <a:t>Things that help</a:t>
            </a:r>
            <a:endParaRPr lang="en-US" dirty="0"/>
          </a:p>
        </p:txBody>
      </p:sp>
      <p:sp>
        <p:nvSpPr>
          <p:cNvPr id="3" name="Content Placeholder 2">
            <a:extLst>
              <a:ext uri="{FF2B5EF4-FFF2-40B4-BE49-F238E27FC236}">
                <a16:creationId xmlns:a16="http://schemas.microsoft.com/office/drawing/2014/main" id="{A6306117-5C5A-D442-9709-73435D916E3D}"/>
              </a:ext>
            </a:extLst>
          </p:cNvPr>
          <p:cNvSpPr>
            <a:spLocks noGrp="1"/>
          </p:cNvSpPr>
          <p:nvPr>
            <p:ph idx="1"/>
          </p:nvPr>
        </p:nvSpPr>
        <p:spPr/>
        <p:txBody>
          <a:bodyPr/>
          <a:lstStyle/>
          <a:p>
            <a:pPr marL="457200" indent="-457200">
              <a:buFont typeface="Arial" panose="020B0604020202020204" pitchFamily="34" charset="0"/>
              <a:buChar char="•"/>
            </a:pPr>
            <a:r>
              <a:rPr lang="en-GB" dirty="0"/>
              <a:t>What is one thing you enjoy or used to enjoy doing outside your PhD?</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Try to maintain a good work-life balance</a:t>
            </a:r>
          </a:p>
          <a:p>
            <a:pPr marL="914400" lvl="1"/>
            <a:r>
              <a:rPr lang="en-GB" dirty="0"/>
              <a:t>35 hours a week (Full-Time)</a:t>
            </a:r>
          </a:p>
          <a:p>
            <a:pPr marL="914400" lvl="1"/>
            <a:r>
              <a:rPr lang="en-GB" dirty="0"/>
              <a:t>30 days of Annual Leave (plus bank holidays/Christmas)</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Take breaks! Avoid burnouts.</a:t>
            </a:r>
          </a:p>
          <a:p>
            <a:pPr marL="457200" indent="-457200">
              <a:buFont typeface="Arial" panose="020B0604020202020204" pitchFamily="34" charset="0"/>
              <a:buChar char="•"/>
            </a:pPr>
            <a:endParaRPr lang="en-GB" dirty="0"/>
          </a:p>
          <a:p>
            <a:endParaRPr lang="en-US" dirty="0"/>
          </a:p>
        </p:txBody>
      </p:sp>
    </p:spTree>
    <p:extLst>
      <p:ext uri="{BB962C8B-B14F-4D97-AF65-F5344CB8AC3E}">
        <p14:creationId xmlns:p14="http://schemas.microsoft.com/office/powerpoint/2010/main" val="4176238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16804-FB14-DB46-9D2B-DF4FD3287B39}"/>
              </a:ext>
            </a:extLst>
          </p:cNvPr>
          <p:cNvSpPr>
            <a:spLocks noGrp="1"/>
          </p:cNvSpPr>
          <p:nvPr>
            <p:ph type="title"/>
          </p:nvPr>
        </p:nvSpPr>
        <p:spPr/>
        <p:txBody>
          <a:bodyPr/>
          <a:lstStyle/>
          <a:p>
            <a:r>
              <a:rPr lang="en-GB" dirty="0"/>
              <a:t>Things that help</a:t>
            </a:r>
            <a:endParaRPr lang="en-US" dirty="0"/>
          </a:p>
        </p:txBody>
      </p:sp>
      <p:sp>
        <p:nvSpPr>
          <p:cNvPr id="3" name="Content Placeholder 2">
            <a:extLst>
              <a:ext uri="{FF2B5EF4-FFF2-40B4-BE49-F238E27FC236}">
                <a16:creationId xmlns:a16="http://schemas.microsoft.com/office/drawing/2014/main" id="{75E15677-3E2A-1040-99C1-051928DC8EC9}"/>
              </a:ext>
            </a:extLst>
          </p:cNvPr>
          <p:cNvSpPr>
            <a:spLocks noGrp="1"/>
          </p:cNvSpPr>
          <p:nvPr>
            <p:ph idx="1"/>
          </p:nvPr>
        </p:nvSpPr>
        <p:spPr>
          <a:xfrm>
            <a:off x="684212" y="1988841"/>
            <a:ext cx="7524751" cy="4248448"/>
          </a:xfrm>
        </p:spPr>
        <p:txBody>
          <a:bodyPr>
            <a:normAutofit/>
          </a:bodyPr>
          <a:lstStyle/>
          <a:p>
            <a:pPr marL="457200" indent="-457200">
              <a:buFont typeface="Arial" panose="020B0604020202020204" pitchFamily="34" charset="0"/>
              <a:buChar char="•"/>
            </a:pPr>
            <a:r>
              <a:rPr lang="en-GB" dirty="0"/>
              <a:t>Positive self-talk/self-compassion</a:t>
            </a:r>
          </a:p>
          <a:p>
            <a:pPr marL="914400" lvl="1"/>
            <a:r>
              <a:rPr lang="en-GB" dirty="0"/>
              <a:t>Setbacks are part of doing a PhD. We learn from failures</a:t>
            </a:r>
          </a:p>
          <a:p>
            <a:pPr marL="457200" indent="-457200">
              <a:buFont typeface="Arial" panose="020B0604020202020204" pitchFamily="34" charset="0"/>
              <a:buChar char="•"/>
            </a:pPr>
            <a:endParaRPr lang="en-GB" sz="1800" dirty="0"/>
          </a:p>
          <a:p>
            <a:pPr marL="457200" indent="-457200">
              <a:buFont typeface="Arial" panose="020B0604020202020204" pitchFamily="34" charset="0"/>
              <a:buChar char="•"/>
            </a:pPr>
            <a:r>
              <a:rPr lang="en-GB" dirty="0"/>
              <a:t>Time management techniques</a:t>
            </a:r>
          </a:p>
          <a:p>
            <a:pPr marL="914400" lvl="1"/>
            <a:r>
              <a:rPr lang="en-GB" dirty="0" err="1"/>
              <a:t>Eg</a:t>
            </a:r>
            <a:r>
              <a:rPr lang="en-GB" dirty="0"/>
              <a:t> Pomodoro technique</a:t>
            </a:r>
          </a:p>
          <a:p>
            <a:pPr marL="457200" indent="-457200">
              <a:buFont typeface="Arial" panose="020B0604020202020204" pitchFamily="34" charset="0"/>
              <a:buChar char="•"/>
            </a:pPr>
            <a:endParaRPr lang="en-GB" sz="1800" dirty="0"/>
          </a:p>
          <a:p>
            <a:pPr marL="457200" indent="-457200">
              <a:buFont typeface="Arial" panose="020B0604020202020204" pitchFamily="34" charset="0"/>
              <a:buChar char="•"/>
            </a:pPr>
            <a:r>
              <a:rPr lang="en-GB" dirty="0"/>
              <a:t>Talk to your supervisor</a:t>
            </a:r>
          </a:p>
          <a:p>
            <a:pPr marL="914400" lvl="1"/>
            <a:r>
              <a:rPr lang="en-GB" dirty="0"/>
              <a:t>Guidance on nature, progress &amp; standards of work </a:t>
            </a:r>
          </a:p>
          <a:p>
            <a:pPr marL="914400" lvl="1"/>
            <a:r>
              <a:rPr lang="en-GB" dirty="0"/>
              <a:t>You have a shared goal! Be </a:t>
            </a:r>
            <a:r>
              <a:rPr lang="en-GB" b="1" dirty="0"/>
              <a:t>honest</a:t>
            </a:r>
            <a:r>
              <a:rPr lang="en-GB" dirty="0"/>
              <a:t> about any problems you have</a:t>
            </a:r>
          </a:p>
          <a:p>
            <a:pPr marL="457200" indent="-457200">
              <a:buFont typeface="Arial" panose="020B0604020202020204" pitchFamily="34" charset="0"/>
              <a:buChar char="•"/>
            </a:pPr>
            <a:endParaRPr lang="en-GB" dirty="0"/>
          </a:p>
          <a:p>
            <a:endParaRPr lang="en-GB" dirty="0"/>
          </a:p>
          <a:p>
            <a:endParaRPr lang="en-US" dirty="0"/>
          </a:p>
        </p:txBody>
      </p:sp>
    </p:spTree>
    <p:extLst>
      <p:ext uri="{BB962C8B-B14F-4D97-AF65-F5344CB8AC3E}">
        <p14:creationId xmlns:p14="http://schemas.microsoft.com/office/powerpoint/2010/main" val="2431008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765175"/>
            <a:ext cx="6120036" cy="1655762"/>
          </a:xfrm>
        </p:spPr>
        <p:txBody>
          <a:bodyPr/>
          <a:lstStyle/>
          <a:p>
            <a:r>
              <a:rPr lang="en-GB" dirty="0"/>
              <a:t>Say hello again to the CLANGERS</a:t>
            </a:r>
            <a:endParaRPr lang="en-GB" dirty="0">
              <a:latin typeface="Century Gothic" panose="020B0502020202020204" pitchFamily="34" charset="0"/>
            </a:endParaRPr>
          </a:p>
        </p:txBody>
      </p:sp>
      <p:sp>
        <p:nvSpPr>
          <p:cNvPr id="3" name="Content Placeholder 2"/>
          <p:cNvSpPr>
            <a:spLocks noGrp="1"/>
          </p:cNvSpPr>
          <p:nvPr>
            <p:ph idx="1"/>
          </p:nvPr>
        </p:nvSpPr>
        <p:spPr>
          <a:xfrm>
            <a:off x="665307" y="2124102"/>
            <a:ext cx="7524751" cy="3816351"/>
          </a:xfrm>
        </p:spPr>
        <p:txBody>
          <a:bodyPr>
            <a:normAutofit fontScale="92500" lnSpcReduction="10000"/>
          </a:bodyPr>
          <a:lstStyle/>
          <a:p>
            <a:r>
              <a:rPr lang="en-GB" sz="3000" b="1" dirty="0">
                <a:solidFill>
                  <a:srgbClr val="EF811B"/>
                </a:solidFill>
                <a:latin typeface="Century Gothic" panose="020B0502020202020204" pitchFamily="34" charset="0"/>
              </a:rPr>
              <a:t>C</a:t>
            </a:r>
            <a:r>
              <a:rPr lang="en-GB" sz="3000" dirty="0">
                <a:latin typeface="Century Gothic" panose="020B0502020202020204" pitchFamily="34" charset="0"/>
              </a:rPr>
              <a:t>onnect</a:t>
            </a:r>
          </a:p>
          <a:p>
            <a:r>
              <a:rPr lang="en-GB" sz="3000" b="1" dirty="0">
                <a:solidFill>
                  <a:srgbClr val="EF811B"/>
                </a:solidFill>
              </a:rPr>
              <a:t>L</a:t>
            </a:r>
            <a:r>
              <a:rPr lang="en-GB" sz="3000" dirty="0"/>
              <a:t>earn</a:t>
            </a:r>
          </a:p>
          <a:p>
            <a:r>
              <a:rPr lang="en-GB" sz="3000" dirty="0">
                <a:latin typeface="Century Gothic" panose="020B0502020202020204" pitchFamily="34" charset="0"/>
              </a:rPr>
              <a:t>Be </a:t>
            </a:r>
            <a:r>
              <a:rPr lang="en-GB" sz="3000" b="1" dirty="0">
                <a:solidFill>
                  <a:srgbClr val="EF811B"/>
                </a:solidFill>
                <a:latin typeface="Century Gothic" panose="020B0502020202020204" pitchFamily="34" charset="0"/>
              </a:rPr>
              <a:t>A</a:t>
            </a:r>
            <a:r>
              <a:rPr lang="en-GB" sz="3000" dirty="0">
                <a:latin typeface="Century Gothic" panose="020B0502020202020204" pitchFamily="34" charset="0"/>
              </a:rPr>
              <a:t>ctive</a:t>
            </a:r>
          </a:p>
          <a:p>
            <a:r>
              <a:rPr lang="en-GB" sz="3000" b="1" dirty="0">
                <a:solidFill>
                  <a:srgbClr val="EF811B"/>
                </a:solidFill>
              </a:rPr>
              <a:t>N</a:t>
            </a:r>
            <a:r>
              <a:rPr lang="en-GB" sz="3000" dirty="0"/>
              <a:t>otice</a:t>
            </a:r>
          </a:p>
          <a:p>
            <a:r>
              <a:rPr lang="en-GB" sz="3000" b="1" dirty="0">
                <a:solidFill>
                  <a:srgbClr val="EF811B"/>
                </a:solidFill>
                <a:latin typeface="Century Gothic" panose="020B0502020202020204" pitchFamily="34" charset="0"/>
              </a:rPr>
              <a:t>G</a:t>
            </a:r>
            <a:r>
              <a:rPr lang="en-GB" sz="3000" dirty="0"/>
              <a:t>ive</a:t>
            </a:r>
          </a:p>
          <a:p>
            <a:r>
              <a:rPr lang="en-GB" sz="3000" b="1" dirty="0">
                <a:solidFill>
                  <a:srgbClr val="EF811B"/>
                </a:solidFill>
                <a:latin typeface="Century Gothic" panose="020B0502020202020204" pitchFamily="34" charset="0"/>
              </a:rPr>
              <a:t>E</a:t>
            </a:r>
            <a:r>
              <a:rPr lang="en-GB" sz="3000" dirty="0">
                <a:latin typeface="Century Gothic" panose="020B0502020202020204" pitchFamily="34" charset="0"/>
              </a:rPr>
              <a:t>at</a:t>
            </a:r>
            <a:r>
              <a:rPr lang="en-GB" sz="3000" dirty="0"/>
              <a:t> well</a:t>
            </a:r>
          </a:p>
          <a:p>
            <a:r>
              <a:rPr lang="en-GB" sz="3000" b="1" dirty="0">
                <a:solidFill>
                  <a:srgbClr val="EF811B"/>
                </a:solidFill>
              </a:rPr>
              <a:t>R</a:t>
            </a:r>
            <a:r>
              <a:rPr lang="en-GB" sz="3000" dirty="0"/>
              <a:t>elax</a:t>
            </a:r>
          </a:p>
          <a:p>
            <a:r>
              <a:rPr lang="en-GB" sz="3000" b="1" dirty="0">
                <a:solidFill>
                  <a:srgbClr val="EF811B"/>
                </a:solidFill>
                <a:latin typeface="Century Gothic" panose="020B0502020202020204" pitchFamily="34" charset="0"/>
              </a:rPr>
              <a:t>S</a:t>
            </a:r>
            <a:r>
              <a:rPr lang="en-GB" sz="3000" dirty="0">
                <a:latin typeface="Century Gothic" panose="020B0502020202020204" pitchFamily="34" charset="0"/>
              </a:rPr>
              <a:t>leep</a:t>
            </a:r>
          </a:p>
          <a:p>
            <a:endParaRPr lang="en-GB" sz="3000" b="1" dirty="0">
              <a:latin typeface="Century Gothic" panose="020B0502020202020204" pitchFamily="34" charset="0"/>
            </a:endParaRPr>
          </a:p>
        </p:txBody>
      </p:sp>
      <p:pic>
        <p:nvPicPr>
          <p:cNvPr id="5" name="Picture 4">
            <a:extLst>
              <a:ext uri="{FF2B5EF4-FFF2-40B4-BE49-F238E27FC236}">
                <a16:creationId xmlns:a16="http://schemas.microsoft.com/office/drawing/2014/main" id="{52D47828-D34E-FD46-A710-771E7B7F2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214" y="2132856"/>
            <a:ext cx="5782786" cy="3672408"/>
          </a:xfrm>
          <a:prstGeom prst="rect">
            <a:avLst/>
          </a:prstGeom>
        </p:spPr>
      </p:pic>
      <p:sp>
        <p:nvSpPr>
          <p:cNvPr id="6" name="TextBox 5">
            <a:extLst>
              <a:ext uri="{FF2B5EF4-FFF2-40B4-BE49-F238E27FC236}">
                <a16:creationId xmlns:a16="http://schemas.microsoft.com/office/drawing/2014/main" id="{90AABFAB-63DE-2C4D-8316-F63B731797D1}"/>
              </a:ext>
            </a:extLst>
          </p:cNvPr>
          <p:cNvSpPr txBox="1"/>
          <p:nvPr/>
        </p:nvSpPr>
        <p:spPr>
          <a:xfrm>
            <a:off x="5796136" y="5877272"/>
            <a:ext cx="3759374" cy="307777"/>
          </a:xfrm>
          <a:prstGeom prst="rect">
            <a:avLst/>
          </a:prstGeom>
          <a:noFill/>
        </p:spPr>
        <p:txBody>
          <a:bodyPr wrap="square" rtlCol="0">
            <a:spAutoFit/>
          </a:bodyPr>
          <a:lstStyle/>
          <a:p>
            <a:r>
              <a:rPr lang="en-US" sz="1400" dirty="0"/>
              <a:t>Photo: Kent news and Pictures</a:t>
            </a:r>
          </a:p>
        </p:txBody>
      </p:sp>
    </p:spTree>
    <p:extLst>
      <p:ext uri="{BB962C8B-B14F-4D97-AF65-F5344CB8AC3E}">
        <p14:creationId xmlns:p14="http://schemas.microsoft.com/office/powerpoint/2010/main" val="372656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E9032-45A6-1741-8CD5-F12A0FF911A6}"/>
              </a:ext>
            </a:extLst>
          </p:cNvPr>
          <p:cNvSpPr>
            <a:spLocks noGrp="1"/>
          </p:cNvSpPr>
          <p:nvPr>
            <p:ph type="ctrTitle"/>
          </p:nvPr>
        </p:nvSpPr>
        <p:spPr/>
        <p:txBody>
          <a:bodyPr/>
          <a:lstStyle/>
          <a:p>
            <a:r>
              <a:rPr lang="en-US" dirty="0"/>
              <a:t>[Add slides with resources and support available at your Institution – </a:t>
            </a:r>
            <a:r>
              <a:rPr lang="en-US" dirty="0" err="1"/>
              <a:t>eg</a:t>
            </a:r>
            <a:r>
              <a:rPr lang="en-US" dirty="0"/>
              <a:t> training, counselling, online resources]</a:t>
            </a:r>
          </a:p>
        </p:txBody>
      </p:sp>
      <p:sp>
        <p:nvSpPr>
          <p:cNvPr id="2" name="Subtitle 1">
            <a:extLst>
              <a:ext uri="{FF2B5EF4-FFF2-40B4-BE49-F238E27FC236}">
                <a16:creationId xmlns:a16="http://schemas.microsoft.com/office/drawing/2014/main" id="{33EAD911-B3C1-5E4C-9FB2-DE9B97EB53F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25592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6D07-8DC9-E342-B155-1434DF790E71}"/>
              </a:ext>
            </a:extLst>
          </p:cNvPr>
          <p:cNvSpPr>
            <a:spLocks noGrp="1"/>
          </p:cNvSpPr>
          <p:nvPr>
            <p:ph type="title"/>
          </p:nvPr>
        </p:nvSpPr>
        <p:spPr/>
        <p:txBody>
          <a:bodyPr/>
          <a:lstStyle/>
          <a:p>
            <a:r>
              <a:rPr lang="en-US" dirty="0"/>
              <a:t>Resolutions</a:t>
            </a:r>
          </a:p>
        </p:txBody>
      </p:sp>
      <p:sp>
        <p:nvSpPr>
          <p:cNvPr id="3" name="Content Placeholder 2">
            <a:extLst>
              <a:ext uri="{FF2B5EF4-FFF2-40B4-BE49-F238E27FC236}">
                <a16:creationId xmlns:a16="http://schemas.microsoft.com/office/drawing/2014/main" id="{FFAFBC3B-D98B-3E45-855E-4ED963B93EFC}"/>
              </a:ext>
            </a:extLst>
          </p:cNvPr>
          <p:cNvSpPr>
            <a:spLocks noGrp="1"/>
          </p:cNvSpPr>
          <p:nvPr>
            <p:ph idx="1"/>
          </p:nvPr>
        </p:nvSpPr>
        <p:spPr/>
        <p:txBody>
          <a:bodyPr/>
          <a:lstStyle/>
          <a:p>
            <a:r>
              <a:rPr lang="en-GB" dirty="0"/>
              <a:t>Think of:</a:t>
            </a:r>
          </a:p>
          <a:p>
            <a:pPr marL="457200" indent="-457200">
              <a:buFont typeface="Arial" panose="020B0604020202020204" pitchFamily="34" charset="0"/>
              <a:buChar char="•"/>
            </a:pPr>
            <a:r>
              <a:rPr lang="en-GB" dirty="0"/>
              <a:t>At least one unhelpful thing to stop doing</a:t>
            </a:r>
          </a:p>
          <a:p>
            <a:pPr marL="457200" indent="-457200">
              <a:buFont typeface="Arial" panose="020B0604020202020204" pitchFamily="34" charset="0"/>
              <a:buChar char="•"/>
            </a:pPr>
            <a:r>
              <a:rPr lang="en-GB" dirty="0"/>
              <a:t>At least one helpful thing to keep doing</a:t>
            </a:r>
          </a:p>
          <a:p>
            <a:pPr marL="457200" indent="-457200">
              <a:buFont typeface="Arial" panose="020B0604020202020204" pitchFamily="34" charset="0"/>
              <a:buChar char="•"/>
            </a:pPr>
            <a:r>
              <a:rPr lang="en-GB" dirty="0"/>
              <a:t>At least one helpful new thing to start doing as of today</a:t>
            </a:r>
          </a:p>
          <a:p>
            <a:endParaRPr lang="en-GB" dirty="0"/>
          </a:p>
          <a:p>
            <a:r>
              <a:rPr lang="en-GB" dirty="0"/>
              <a:t>Share these in pairs and make a commitment to do this.</a:t>
            </a:r>
          </a:p>
          <a:p>
            <a:endParaRPr lang="en-US" dirty="0"/>
          </a:p>
        </p:txBody>
      </p:sp>
    </p:spTree>
    <p:extLst>
      <p:ext uri="{BB962C8B-B14F-4D97-AF65-F5344CB8AC3E}">
        <p14:creationId xmlns:p14="http://schemas.microsoft.com/office/powerpoint/2010/main" val="418047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E01BA3-D59B-A04C-9CE8-EC888C6FF86C}"/>
              </a:ext>
            </a:extLst>
          </p:cNvPr>
          <p:cNvSpPr txBox="1"/>
          <p:nvPr/>
        </p:nvSpPr>
        <p:spPr>
          <a:xfrm>
            <a:off x="1331912" y="2780928"/>
            <a:ext cx="2952056" cy="369332"/>
          </a:xfrm>
          <a:prstGeom prst="rect">
            <a:avLst/>
          </a:prstGeom>
          <a:noFill/>
        </p:spPr>
        <p:txBody>
          <a:bodyPr wrap="square" rtlCol="0">
            <a:spAutoFit/>
          </a:bodyPr>
          <a:lstStyle/>
          <a:p>
            <a:r>
              <a:rPr lang="en-GB" b="1" dirty="0">
                <a:solidFill>
                  <a:srgbClr val="EF811B"/>
                </a:solidFill>
                <a:latin typeface="Century Gothic" panose="020B0502020202020204" pitchFamily="34" charset="0"/>
              </a:rPr>
              <a:t>ACKNOWLEDGEMENTS</a:t>
            </a:r>
          </a:p>
        </p:txBody>
      </p:sp>
      <p:sp>
        <p:nvSpPr>
          <p:cNvPr id="3" name="TextBox 2">
            <a:extLst>
              <a:ext uri="{FF2B5EF4-FFF2-40B4-BE49-F238E27FC236}">
                <a16:creationId xmlns:a16="http://schemas.microsoft.com/office/drawing/2014/main" id="{A29BCA11-2D1A-6E47-8871-B7FB2F6A7B8C}"/>
              </a:ext>
            </a:extLst>
          </p:cNvPr>
          <p:cNvSpPr txBox="1"/>
          <p:nvPr/>
        </p:nvSpPr>
        <p:spPr>
          <a:xfrm>
            <a:off x="1331912" y="3140968"/>
            <a:ext cx="4608240" cy="2308324"/>
          </a:xfrm>
          <a:prstGeom prst="rect">
            <a:avLst/>
          </a:prstGeom>
          <a:noFill/>
        </p:spPr>
        <p:txBody>
          <a:bodyPr wrap="square" rtlCol="0">
            <a:spAutoFit/>
          </a:bodyPr>
          <a:lstStyle/>
          <a:p>
            <a:r>
              <a:rPr lang="en-GB" sz="1600" dirty="0">
                <a:solidFill>
                  <a:schemeClr val="bg1"/>
                </a:solidFill>
                <a:latin typeface="Roboto Slab" pitchFamily="2" charset="0"/>
                <a:ea typeface="Roboto Slab" pitchFamily="2" charset="0"/>
              </a:rPr>
              <a:t>This workshop was originally developed in January 2019 by Penny Aspinall, </a:t>
            </a:r>
            <a:r>
              <a:rPr lang="en-GB" sz="1600" dirty="0">
                <a:solidFill>
                  <a:schemeClr val="bg1"/>
                </a:solidFill>
                <a:latin typeface="Roboto Slab" pitchFamily="2" charset="0"/>
                <a:ea typeface="Roboto Slab" pitchFamily="2" charset="0"/>
                <a:hlinkClick r:id="rId3">
                  <a:extLst>
                    <a:ext uri="{A12FA001-AC4F-418D-AE19-62706E023703}">
                      <ahyp:hlinkClr xmlns:ahyp="http://schemas.microsoft.com/office/drawing/2018/hyperlinkcolor" val="tx"/>
                    </a:ext>
                  </a:extLst>
                </a:hlinkClick>
              </a:rPr>
              <a:t>Charlie Waller Trust</a:t>
            </a:r>
            <a:r>
              <a:rPr lang="en-GB" sz="1600" dirty="0">
                <a:solidFill>
                  <a:schemeClr val="bg1"/>
                </a:solidFill>
                <a:latin typeface="Roboto Slab" pitchFamily="2" charset="0"/>
                <a:ea typeface="Roboto Slab" pitchFamily="2" charset="0"/>
              </a:rPr>
              <a:t>, and was partially redesigned by Fryni Panayidou, Queen Mary University of London, in 2020. The development of the workshop was co-funded by the Office for Students and Research England Catalyst Fund project at Queen Mary: </a:t>
            </a:r>
            <a:r>
              <a:rPr lang="en-GB" sz="1600" u="sng" dirty="0">
                <a:solidFill>
                  <a:schemeClr val="bg1"/>
                </a:solidFill>
                <a:latin typeface="Roboto Slab" pitchFamily="2" charset="0"/>
                <a:ea typeface="Roboto Slab" pitchFamily="2" charset="0"/>
                <a:hlinkClick r:id="rId4">
                  <a:extLst>
                    <a:ext uri="{A12FA001-AC4F-418D-AE19-62706E023703}">
                      <ahyp:hlinkClr xmlns:ahyp="http://schemas.microsoft.com/office/drawing/2018/hyperlinkcolor" val="tx"/>
                    </a:ext>
                  </a:extLst>
                </a:hlinkClick>
              </a:rPr>
              <a:t>Supporting PGR mental health and wellbeing</a:t>
            </a:r>
            <a:r>
              <a:rPr lang="en-GB" sz="1600" dirty="0">
                <a:solidFill>
                  <a:schemeClr val="bg1"/>
                </a:solidFill>
                <a:latin typeface="Roboto Slab" pitchFamily="2" charset="0"/>
                <a:ea typeface="Roboto Slab" pitchFamily="2" charset="0"/>
              </a:rPr>
              <a:t>.</a:t>
            </a:r>
          </a:p>
        </p:txBody>
      </p:sp>
    </p:spTree>
    <p:extLst>
      <p:ext uri="{BB962C8B-B14F-4D97-AF65-F5344CB8AC3E}">
        <p14:creationId xmlns:p14="http://schemas.microsoft.com/office/powerpoint/2010/main" val="1272080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of the session</a:t>
            </a:r>
            <a:endParaRPr lang="en-GB" dirty="0">
              <a:solidFill>
                <a:srgbClr val="4C9D2F"/>
              </a:solidFill>
              <a:latin typeface="Century Gothic" panose="020B0502020202020204" pitchFamily="34" charset="0"/>
            </a:endParaRPr>
          </a:p>
        </p:txBody>
      </p:sp>
      <p:sp>
        <p:nvSpPr>
          <p:cNvPr id="3" name="Content Placeholder 2"/>
          <p:cNvSpPr>
            <a:spLocks noGrp="1"/>
          </p:cNvSpPr>
          <p:nvPr>
            <p:ph idx="1"/>
          </p:nvPr>
        </p:nvSpPr>
        <p:spPr>
          <a:xfrm>
            <a:off x="684212" y="2060849"/>
            <a:ext cx="7524751" cy="4176440"/>
          </a:xfrm>
        </p:spPr>
        <p:txBody>
          <a:bodyPr>
            <a:noAutofit/>
          </a:bodyPr>
          <a:lstStyle/>
          <a:p>
            <a:pPr marL="457200" lvl="0" indent="-457200">
              <a:buFont typeface="Arial" panose="020B0604020202020204" pitchFamily="34" charset="0"/>
              <a:buChar char="•"/>
            </a:pPr>
            <a:r>
              <a:rPr lang="en-GB" dirty="0"/>
              <a:t>Reflect on your progress so far</a:t>
            </a:r>
            <a:br>
              <a:rPr lang="en-GB" dirty="0"/>
            </a:br>
            <a:endParaRPr lang="en-GB" dirty="0"/>
          </a:p>
          <a:p>
            <a:pPr marL="457200" lvl="0" indent="-457200">
              <a:buFont typeface="Arial" panose="020B0604020202020204" pitchFamily="34" charset="0"/>
              <a:buChar char="•"/>
            </a:pPr>
            <a:r>
              <a:rPr lang="en-GB" dirty="0"/>
              <a:t>Identify what may hinder or help your progress</a:t>
            </a:r>
            <a:br>
              <a:rPr lang="en-GB" dirty="0"/>
            </a:br>
            <a:endParaRPr lang="en-GB" dirty="0"/>
          </a:p>
          <a:p>
            <a:pPr marL="457200" lvl="0" indent="-457200">
              <a:buFont typeface="Arial" panose="020B0604020202020204" pitchFamily="34" charset="0"/>
              <a:buChar char="•"/>
            </a:pPr>
            <a:r>
              <a:rPr lang="en-GB" dirty="0"/>
              <a:t>Unhelpful beliefs/feelings/behaviours &amp; tips to combat them</a:t>
            </a:r>
          </a:p>
          <a:p>
            <a:pPr marL="457200" lvl="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Understand stress and how to manage it </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A reminder of the importance of looking after your mental wellbeing and where you can go for support</a:t>
            </a:r>
          </a:p>
          <a:p>
            <a:pPr marL="457200" indent="-457200">
              <a:buFont typeface="Arial" panose="020B0604020202020204" pitchFamily="34" charset="0"/>
              <a:buChar char="•"/>
            </a:pPr>
            <a:endParaRPr lang="en-GB" dirty="0"/>
          </a:p>
          <a:p>
            <a:endParaRPr lang="en-US" dirty="0"/>
          </a:p>
        </p:txBody>
      </p:sp>
    </p:spTree>
    <p:extLst>
      <p:ext uri="{BB962C8B-B14F-4D97-AF65-F5344CB8AC3E}">
        <p14:creationId xmlns:p14="http://schemas.microsoft.com/office/powerpoint/2010/main" val="332169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Introductions</a:t>
            </a:r>
            <a:endParaRPr lang="en-GB" dirty="0">
              <a:solidFill>
                <a:srgbClr val="4C9D2F"/>
              </a:solidFill>
              <a:latin typeface="Century Gothic" panose="020B0502020202020204" pitchFamily="34" charset="0"/>
            </a:endParaRP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GB" dirty="0"/>
              <a:t>Name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Department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Your research (in a sentence)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What you enjoy (or used to enjoy) doing outside your PhD</a:t>
            </a:r>
          </a:p>
          <a:p>
            <a:pPr marL="0" indent="0">
              <a:buNone/>
            </a:pPr>
            <a:endParaRPr lang="en-GB" sz="3000" dirty="0">
              <a:latin typeface="Century Gothic" panose="020B0502020202020204" pitchFamily="34" charset="0"/>
            </a:endParaRPr>
          </a:p>
        </p:txBody>
      </p:sp>
    </p:spTree>
    <p:extLst>
      <p:ext uri="{BB962C8B-B14F-4D97-AF65-F5344CB8AC3E}">
        <p14:creationId xmlns:p14="http://schemas.microsoft.com/office/powerpoint/2010/main" val="4023660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C17D-5252-E346-8276-93137A44E36B}"/>
              </a:ext>
            </a:extLst>
          </p:cNvPr>
          <p:cNvSpPr>
            <a:spLocks noGrp="1"/>
          </p:cNvSpPr>
          <p:nvPr>
            <p:ph type="title"/>
          </p:nvPr>
        </p:nvSpPr>
        <p:spPr/>
        <p:txBody>
          <a:bodyPr/>
          <a:lstStyle/>
          <a:p>
            <a:r>
              <a:rPr lang="en-US" dirty="0"/>
              <a:t>Progress over time: expectation</a:t>
            </a:r>
            <a:br>
              <a:rPr lang="en-US" dirty="0"/>
            </a:br>
            <a:endParaRPr lang="en-US" dirty="0"/>
          </a:p>
        </p:txBody>
      </p:sp>
      <p:graphicFrame>
        <p:nvGraphicFramePr>
          <p:cNvPr id="4" name="Chart 3">
            <a:extLst>
              <a:ext uri="{FF2B5EF4-FFF2-40B4-BE49-F238E27FC236}">
                <a16:creationId xmlns:a16="http://schemas.microsoft.com/office/drawing/2014/main" id="{B71A323D-21DF-6949-9361-AB6A4794CBB9}"/>
              </a:ext>
            </a:extLst>
          </p:cNvPr>
          <p:cNvGraphicFramePr/>
          <p:nvPr>
            <p:extLst>
              <p:ext uri="{D42A27DB-BD31-4B8C-83A1-F6EECF244321}">
                <p14:modId xmlns:p14="http://schemas.microsoft.com/office/powerpoint/2010/main" val="2128454185"/>
              </p:ext>
            </p:extLst>
          </p:nvPr>
        </p:nvGraphicFramePr>
        <p:xfrm>
          <a:off x="323528" y="2323568"/>
          <a:ext cx="6096000" cy="297764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Arrow Connector 7">
            <a:extLst>
              <a:ext uri="{FF2B5EF4-FFF2-40B4-BE49-F238E27FC236}">
                <a16:creationId xmlns:a16="http://schemas.microsoft.com/office/drawing/2014/main" id="{74AAB7EF-5937-E04F-911D-F14222D96708}"/>
              </a:ext>
            </a:extLst>
          </p:cNvPr>
          <p:cNvCxnSpPr/>
          <p:nvPr/>
        </p:nvCxnSpPr>
        <p:spPr>
          <a:xfrm>
            <a:off x="995264" y="5253468"/>
            <a:ext cx="486054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880652F-F7A3-E643-88E0-56A0269D9420}"/>
              </a:ext>
            </a:extLst>
          </p:cNvPr>
          <p:cNvSpPr txBox="1"/>
          <p:nvPr/>
        </p:nvSpPr>
        <p:spPr>
          <a:xfrm>
            <a:off x="2075114" y="5350837"/>
            <a:ext cx="2592828" cy="369332"/>
          </a:xfrm>
          <a:prstGeom prst="rect">
            <a:avLst/>
          </a:prstGeom>
          <a:noFill/>
        </p:spPr>
        <p:txBody>
          <a:bodyPr wrap="square" rtlCol="0">
            <a:spAutoFit/>
          </a:bodyPr>
          <a:lstStyle/>
          <a:p>
            <a:pPr algn="ctr"/>
            <a:r>
              <a:rPr lang="en-US" dirty="0">
                <a:latin typeface="+mj-lt"/>
                <a:ea typeface="Source Sans Pro" panose="020B0503030403020204" pitchFamily="34" charset="0"/>
              </a:rPr>
              <a:t>Time</a:t>
            </a:r>
          </a:p>
        </p:txBody>
      </p:sp>
      <p:cxnSp>
        <p:nvCxnSpPr>
          <p:cNvPr id="7" name="Straight Arrow Connector 6">
            <a:extLst>
              <a:ext uri="{FF2B5EF4-FFF2-40B4-BE49-F238E27FC236}">
                <a16:creationId xmlns:a16="http://schemas.microsoft.com/office/drawing/2014/main" id="{74AAB7EF-5937-E04F-911D-F14222D96708}"/>
              </a:ext>
            </a:extLst>
          </p:cNvPr>
          <p:cNvCxnSpPr/>
          <p:nvPr/>
        </p:nvCxnSpPr>
        <p:spPr>
          <a:xfrm flipV="1">
            <a:off x="995264" y="2167816"/>
            <a:ext cx="0" cy="30856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880652F-F7A3-E643-88E0-56A0269D9420}"/>
              </a:ext>
            </a:extLst>
          </p:cNvPr>
          <p:cNvSpPr txBox="1"/>
          <p:nvPr/>
        </p:nvSpPr>
        <p:spPr>
          <a:xfrm rot="16200000">
            <a:off x="-557356" y="3659093"/>
            <a:ext cx="2592828" cy="369332"/>
          </a:xfrm>
          <a:prstGeom prst="rect">
            <a:avLst/>
          </a:prstGeom>
          <a:noFill/>
        </p:spPr>
        <p:txBody>
          <a:bodyPr wrap="square" rtlCol="0">
            <a:spAutoFit/>
          </a:bodyPr>
          <a:lstStyle/>
          <a:p>
            <a:pPr algn="ctr"/>
            <a:r>
              <a:rPr lang="en-US" dirty="0">
                <a:latin typeface="+mj-lt"/>
                <a:ea typeface="Source Sans Pro" panose="020B0503030403020204" pitchFamily="34" charset="0"/>
              </a:rPr>
              <a:t>Progress</a:t>
            </a:r>
          </a:p>
        </p:txBody>
      </p:sp>
    </p:spTree>
    <p:extLst>
      <p:ext uri="{BB962C8B-B14F-4D97-AF65-F5344CB8AC3E}">
        <p14:creationId xmlns:p14="http://schemas.microsoft.com/office/powerpoint/2010/main" val="172299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1000"/>
                                        <p:tgtEl>
                                          <p:spTgt spid="4">
                                            <p:graphicEl>
                                              <a:chart seriesIdx="-3" categoryIdx="-3" bldStep="gridLegend"/>
                                            </p:graphicEl>
                                          </p:spTgt>
                                        </p:tgtEl>
                                      </p:cBhvr>
                                    </p:animEffect>
                                  </p:childTnLst>
                                  <p:subTnLst>
                                    <p:set>
                                      <p:cBhvr override="childStyle">
                                        <p:cTn dur="1" fill="hold" display="0" masterRel="nextClick" afterEffect="1"/>
                                        <p:tgtEl>
                                          <p:spTgt spid="4">
                                            <p:graphicEl>
                                              <a:chart seriesIdx="-3" categoryIdx="-3" bldStep="gridLegend"/>
                                            </p:graphic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12" dur="1000"/>
                                        <p:tgtEl>
                                          <p:spTgt spid="4">
                                            <p:graphicEl>
                                              <a:chart seriesIdx="0" categoryIdx="-4" bldStep="series"/>
                                            </p:graphicEl>
                                          </p:spTgt>
                                        </p:tgtEl>
                                      </p:cBhvr>
                                    </p:animEffect>
                                  </p:childTnLst>
                                  <p:subTnLst>
                                    <p:set>
                                      <p:cBhvr override="childStyle">
                                        <p:cTn dur="1" fill="hold" display="0" masterRel="nextClick" afterEffect="1"/>
                                        <p:tgtEl>
                                          <p:spTgt spid="4">
                                            <p:graphicEl>
                                              <a:chart seriesIdx="0" categoryIdx="-4" bldStep="series"/>
                                            </p:graphic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fade">
                                      <p:cBhvr>
                                        <p:cTn id="17" dur="500"/>
                                        <p:tgtEl>
                                          <p:spTgt spid="4">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31C69-844B-2A4D-8C17-EC10AB10B233}"/>
              </a:ext>
            </a:extLst>
          </p:cNvPr>
          <p:cNvSpPr>
            <a:spLocks noGrp="1"/>
          </p:cNvSpPr>
          <p:nvPr>
            <p:ph type="title"/>
          </p:nvPr>
        </p:nvSpPr>
        <p:spPr/>
        <p:txBody>
          <a:bodyPr/>
          <a:lstStyle/>
          <a:p>
            <a:r>
              <a:rPr lang="en-US" dirty="0"/>
              <a:t>Progress over time: reality</a:t>
            </a:r>
            <a:br>
              <a:rPr lang="en-US" dirty="0"/>
            </a:br>
            <a:br>
              <a:rPr lang="en-US" dirty="0"/>
            </a:br>
            <a:endParaRPr lang="en-US" dirty="0"/>
          </a:p>
        </p:txBody>
      </p:sp>
      <p:pic>
        <p:nvPicPr>
          <p:cNvPr id="9" name="Picture 8">
            <a:extLst>
              <a:ext uri="{FF2B5EF4-FFF2-40B4-BE49-F238E27FC236}">
                <a16:creationId xmlns:a16="http://schemas.microsoft.com/office/drawing/2014/main" id="{A3AC2BE1-A25C-0145-9610-B95996D64DC4}"/>
              </a:ext>
            </a:extLst>
          </p:cNvPr>
          <p:cNvPicPr>
            <a:picLocks noChangeAspect="1"/>
          </p:cNvPicPr>
          <p:nvPr/>
        </p:nvPicPr>
        <p:blipFill rotWithShape="1">
          <a:blip r:embed="rId3">
            <a:extLst>
              <a:ext uri="{28A0092B-C50C-407E-A947-70E740481C1C}">
                <a14:useLocalDpi xmlns:a14="http://schemas.microsoft.com/office/drawing/2010/main" val="0"/>
              </a:ext>
            </a:extLst>
          </a:blip>
          <a:srcRect r="11276"/>
          <a:stretch/>
        </p:blipFill>
        <p:spPr>
          <a:xfrm>
            <a:off x="539554" y="2453438"/>
            <a:ext cx="5832672" cy="3019425"/>
          </a:xfrm>
          <a:prstGeom prst="rect">
            <a:avLst/>
          </a:prstGeom>
        </p:spPr>
      </p:pic>
      <p:sp>
        <p:nvSpPr>
          <p:cNvPr id="12" name="TextBox 11">
            <a:extLst>
              <a:ext uri="{FF2B5EF4-FFF2-40B4-BE49-F238E27FC236}">
                <a16:creationId xmlns:a16="http://schemas.microsoft.com/office/drawing/2014/main" id="{6D9023D8-416E-8743-9951-72C173B71235}"/>
              </a:ext>
            </a:extLst>
          </p:cNvPr>
          <p:cNvSpPr txBox="1"/>
          <p:nvPr/>
        </p:nvSpPr>
        <p:spPr>
          <a:xfrm>
            <a:off x="2947816" y="4149080"/>
            <a:ext cx="706694" cy="300082"/>
          </a:xfrm>
          <a:prstGeom prst="rect">
            <a:avLst/>
          </a:prstGeom>
          <a:noFill/>
        </p:spPr>
        <p:txBody>
          <a:bodyPr wrap="square" rtlCol="0">
            <a:spAutoFit/>
          </a:bodyPr>
          <a:lstStyle/>
          <a:p>
            <a:pPr algn="ctr"/>
            <a:r>
              <a:rPr lang="en-US" sz="1350" dirty="0">
                <a:latin typeface="+mj-lt"/>
                <a:ea typeface="Source Sans Pro" panose="020B0503030403020204" pitchFamily="34" charset="0"/>
              </a:rPr>
              <a:t>Year 2</a:t>
            </a:r>
          </a:p>
        </p:txBody>
      </p:sp>
      <p:cxnSp>
        <p:nvCxnSpPr>
          <p:cNvPr id="83" name="Straight Arrow Connector 82">
            <a:extLst>
              <a:ext uri="{FF2B5EF4-FFF2-40B4-BE49-F238E27FC236}">
                <a16:creationId xmlns:a16="http://schemas.microsoft.com/office/drawing/2014/main" id="{D94B54A8-D981-754A-A137-A9C199251D6B}"/>
              </a:ext>
            </a:extLst>
          </p:cNvPr>
          <p:cNvCxnSpPr>
            <a:cxnSpLocks/>
          </p:cNvCxnSpPr>
          <p:nvPr/>
        </p:nvCxnSpPr>
        <p:spPr>
          <a:xfrm>
            <a:off x="3325858" y="4380821"/>
            <a:ext cx="0" cy="6162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A4B78EE-44EC-7340-A229-1C2DEBDB2345}"/>
              </a:ext>
            </a:extLst>
          </p:cNvPr>
          <p:cNvCxnSpPr/>
          <p:nvPr/>
        </p:nvCxnSpPr>
        <p:spPr>
          <a:xfrm>
            <a:off x="980425" y="5253468"/>
            <a:ext cx="486054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5223009-FE9D-4440-AD56-7F1AA89625BE}"/>
              </a:ext>
            </a:extLst>
          </p:cNvPr>
          <p:cNvSpPr txBox="1"/>
          <p:nvPr/>
        </p:nvSpPr>
        <p:spPr>
          <a:xfrm>
            <a:off x="2060275" y="5350837"/>
            <a:ext cx="2592828" cy="369332"/>
          </a:xfrm>
          <a:prstGeom prst="rect">
            <a:avLst/>
          </a:prstGeom>
          <a:noFill/>
        </p:spPr>
        <p:txBody>
          <a:bodyPr wrap="square" rtlCol="0">
            <a:spAutoFit/>
          </a:bodyPr>
          <a:lstStyle/>
          <a:p>
            <a:pPr algn="ctr"/>
            <a:r>
              <a:rPr lang="en-US" dirty="0">
                <a:latin typeface="+mj-lt"/>
                <a:ea typeface="Source Sans Pro" panose="020B0503030403020204" pitchFamily="34" charset="0"/>
              </a:rPr>
              <a:t>Time</a:t>
            </a:r>
          </a:p>
        </p:txBody>
      </p:sp>
      <p:cxnSp>
        <p:nvCxnSpPr>
          <p:cNvPr id="17" name="Straight Arrow Connector 16">
            <a:extLst>
              <a:ext uri="{FF2B5EF4-FFF2-40B4-BE49-F238E27FC236}">
                <a16:creationId xmlns:a16="http://schemas.microsoft.com/office/drawing/2014/main" id="{1C947E36-4318-674D-9BDB-9B47ECF56DC3}"/>
              </a:ext>
            </a:extLst>
          </p:cNvPr>
          <p:cNvCxnSpPr/>
          <p:nvPr/>
        </p:nvCxnSpPr>
        <p:spPr>
          <a:xfrm flipV="1">
            <a:off x="980425" y="2167816"/>
            <a:ext cx="0" cy="30856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B4FF5FC-014A-4243-A4BC-C26F55618738}"/>
              </a:ext>
            </a:extLst>
          </p:cNvPr>
          <p:cNvSpPr txBox="1"/>
          <p:nvPr/>
        </p:nvSpPr>
        <p:spPr>
          <a:xfrm rot="16200000">
            <a:off x="-572195" y="3659093"/>
            <a:ext cx="2592828" cy="369332"/>
          </a:xfrm>
          <a:prstGeom prst="rect">
            <a:avLst/>
          </a:prstGeom>
          <a:noFill/>
        </p:spPr>
        <p:txBody>
          <a:bodyPr wrap="square" rtlCol="0">
            <a:spAutoFit/>
          </a:bodyPr>
          <a:lstStyle/>
          <a:p>
            <a:pPr algn="ctr"/>
            <a:r>
              <a:rPr lang="en-US" dirty="0">
                <a:latin typeface="+mj-lt"/>
                <a:ea typeface="Source Sans Pro" panose="020B0503030403020204" pitchFamily="34" charset="0"/>
              </a:rPr>
              <a:t>Progress</a:t>
            </a:r>
          </a:p>
        </p:txBody>
      </p:sp>
    </p:spTree>
    <p:extLst>
      <p:ext uri="{BB962C8B-B14F-4D97-AF65-F5344CB8AC3E}">
        <p14:creationId xmlns:p14="http://schemas.microsoft.com/office/powerpoint/2010/main" val="362553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are you now?</a:t>
            </a:r>
            <a:br>
              <a:rPr lang="en-US" dirty="0"/>
            </a:br>
            <a:endParaRPr lang="en-GB" dirty="0">
              <a:solidFill>
                <a:srgbClr val="4C9D2F"/>
              </a:solidFill>
              <a:latin typeface="Century Gothic" panose="020B0502020202020204" pitchFamily="34" charset="0"/>
            </a:endParaRP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GB" dirty="0"/>
              <a:t>What challenges have you had (academic, practical, personal)?</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What’s going well?</a:t>
            </a:r>
          </a:p>
          <a:p>
            <a:endParaRPr lang="en-GB" dirty="0"/>
          </a:p>
          <a:p>
            <a:r>
              <a:rPr lang="en-GB" dirty="0"/>
              <a:t>Think about this on your own – then share whatever you feel comfortable sharing in small groups.</a:t>
            </a:r>
          </a:p>
        </p:txBody>
      </p:sp>
    </p:spTree>
    <p:extLst>
      <p:ext uri="{BB962C8B-B14F-4D97-AF65-F5344CB8AC3E}">
        <p14:creationId xmlns:p14="http://schemas.microsoft.com/office/powerpoint/2010/main" val="2687472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i="1" dirty="0">
                <a:latin typeface="Brown Regular Italic Alt" pitchFamily="2" charset="77"/>
              </a:rPr>
              <a:t>Unhelpful beliefs / </a:t>
            </a:r>
            <a:br>
              <a:rPr lang="en-GB" i="1" dirty="0">
                <a:latin typeface="Brown Regular Italic Alt" pitchFamily="2" charset="77"/>
              </a:rPr>
            </a:br>
            <a:r>
              <a:rPr lang="en-GB" i="1" dirty="0">
                <a:latin typeface="Brown Regular Italic Alt" pitchFamily="2" charset="77"/>
              </a:rPr>
              <a:t>feelings / behaviours</a:t>
            </a:r>
          </a:p>
        </p:txBody>
      </p:sp>
      <p:sp>
        <p:nvSpPr>
          <p:cNvPr id="7" name="Subtitle 6">
            <a:extLst>
              <a:ext uri="{FF2B5EF4-FFF2-40B4-BE49-F238E27FC236}">
                <a16:creationId xmlns:a16="http://schemas.microsoft.com/office/drawing/2014/main" id="{39A9F015-EAC1-1D49-BA0A-65890AAAAE2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70103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extLst>
              <a:ext uri="{FF2B5EF4-FFF2-40B4-BE49-F238E27FC236}">
                <a16:creationId xmlns:a16="http://schemas.microsoft.com/office/drawing/2014/main" id="{CA0BD9D2-1228-1B44-BD0D-A39664ADE8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0848" y="2060848"/>
            <a:ext cx="6242304" cy="3511296"/>
          </a:xfrm>
          <a:prstGeom prst="rect">
            <a:avLst/>
          </a:prstGeom>
        </p:spPr>
      </p:pic>
      <p:sp>
        <p:nvSpPr>
          <p:cNvPr id="2" name="Title 1">
            <a:extLst>
              <a:ext uri="{FF2B5EF4-FFF2-40B4-BE49-F238E27FC236}">
                <a16:creationId xmlns:a16="http://schemas.microsoft.com/office/drawing/2014/main" id="{EEBCF311-1C20-E14A-9C59-E4C610E27ABD}"/>
              </a:ext>
            </a:extLst>
          </p:cNvPr>
          <p:cNvSpPr>
            <a:spLocks noGrp="1"/>
          </p:cNvSpPr>
          <p:nvPr>
            <p:ph type="title"/>
          </p:nvPr>
        </p:nvSpPr>
        <p:spPr>
          <a:xfrm>
            <a:off x="684212" y="765175"/>
            <a:ext cx="6120036" cy="1655762"/>
          </a:xfrm>
        </p:spPr>
        <p:txBody>
          <a:bodyPr/>
          <a:lstStyle/>
          <a:p>
            <a:r>
              <a:rPr lang="en-US" dirty="0"/>
              <a:t>Imposter Syndrome / Self-doubt</a:t>
            </a:r>
          </a:p>
        </p:txBody>
      </p:sp>
    </p:spTree>
    <p:extLst>
      <p:ext uri="{BB962C8B-B14F-4D97-AF65-F5344CB8AC3E}">
        <p14:creationId xmlns:p14="http://schemas.microsoft.com/office/powerpoint/2010/main" val="3792532330"/>
      </p:ext>
    </p:extLst>
  </p:cSld>
  <p:clrMapOvr>
    <a:masterClrMapping/>
  </p:clrMapOvr>
</p:sld>
</file>

<file path=ppt/theme/theme1.xml><?xml version="1.0" encoding="utf-8"?>
<a:theme xmlns:a="http://schemas.openxmlformats.org/drawingml/2006/main" name="Charlie Waller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Year 1 PhD workshop slides</Template>
  <TotalTime>2563</TotalTime>
  <Words>1916</Words>
  <Application>Microsoft Macintosh PowerPoint</Application>
  <PresentationFormat>On-screen Show (4:3)</PresentationFormat>
  <Paragraphs>230</Paragraphs>
  <Slides>26</Slides>
  <Notes>24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ＭＳ Ｐゴシック</vt:lpstr>
      <vt:lpstr>Arial</vt:lpstr>
      <vt:lpstr>Brown Light</vt:lpstr>
      <vt:lpstr>Brown Regular Alt</vt:lpstr>
      <vt:lpstr>Brown Regular Italic Alt</vt:lpstr>
      <vt:lpstr>BROWN-LIGHT</vt:lpstr>
      <vt:lpstr>Brown-RegularItalic</vt:lpstr>
      <vt:lpstr>Calibri</vt:lpstr>
      <vt:lpstr>Calibri Light</vt:lpstr>
      <vt:lpstr>Century Gothic</vt:lpstr>
      <vt:lpstr>Roboto Slab</vt:lpstr>
      <vt:lpstr>Roboto Slab Light</vt:lpstr>
      <vt:lpstr>Source Sans Pro</vt:lpstr>
      <vt:lpstr>Times New Roman</vt:lpstr>
      <vt:lpstr>Charlie Waller Theme</vt:lpstr>
      <vt:lpstr>PowerPoint Presentation</vt:lpstr>
      <vt:lpstr>Housekeeping</vt:lpstr>
      <vt:lpstr>Outline of the session</vt:lpstr>
      <vt:lpstr>Introductions</vt:lpstr>
      <vt:lpstr>Progress over time: expectation </vt:lpstr>
      <vt:lpstr>Progress over time: reality  </vt:lpstr>
      <vt:lpstr>Where are you now? </vt:lpstr>
      <vt:lpstr>Unhelpful beliefs /  feelings / behaviours</vt:lpstr>
      <vt:lpstr>Imposter Syndrome / Self-doubt</vt:lpstr>
      <vt:lpstr>Comparing yourself to others</vt:lpstr>
      <vt:lpstr>Procrastination /  lack of motivation</vt:lpstr>
      <vt:lpstr>Activity: Force Field Analysis</vt:lpstr>
      <vt:lpstr>Activity: Force Field Analysis</vt:lpstr>
      <vt:lpstr>Practical tips to tackle procrastination/ lack of motivation</vt:lpstr>
      <vt:lpstr>Let’s revisit mental health  and wellbeing</vt:lpstr>
      <vt:lpstr>What is stress?</vt:lpstr>
      <vt:lpstr>What is stress? Thinking about yourself and others, what can stress do to our:  </vt:lpstr>
      <vt:lpstr>What is stress?</vt:lpstr>
      <vt:lpstr>Activity: What is your stress container?</vt:lpstr>
      <vt:lpstr>PowerPoint Presentation</vt:lpstr>
      <vt:lpstr>Things that help</vt:lpstr>
      <vt:lpstr>Things that help</vt:lpstr>
      <vt:lpstr>Say hello again to the CLANGERS</vt:lpstr>
      <vt:lpstr>[Add slides with resources and support available at your Institution – eg training, counselling, online resources]</vt:lpstr>
      <vt:lpstr>Resolutions</vt:lpstr>
      <vt:lpstr>PowerPoint Presentation</vt:lpstr>
    </vt:vector>
  </TitlesOfParts>
  <Manager/>
  <Company>Charlie Waller Memorial Trust &amp; Queen Mary University of London</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PGR - Year 2 Cohort Day workshop</dc:title>
  <dc:subject/>
  <dc:creator>Penny Aspinall &amp; Fryni Panayidou</dc:creator>
  <cp:keywords/>
  <dc:description/>
  <cp:lastModifiedBy>Fryni Panayidou</cp:lastModifiedBy>
  <cp:revision>170</cp:revision>
  <dcterms:created xsi:type="dcterms:W3CDTF">2016-07-11T12:14:16Z</dcterms:created>
  <dcterms:modified xsi:type="dcterms:W3CDTF">2020-10-28T14:49:43Z</dcterms:modified>
  <cp:category/>
</cp:coreProperties>
</file>